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6" r:id="rId4"/>
    <p:sldId id="261" r:id="rId5"/>
    <p:sldId id="262" r:id="rId6"/>
    <p:sldId id="281" r:id="rId7"/>
    <p:sldId id="283" r:id="rId8"/>
    <p:sldId id="282" r:id="rId9"/>
    <p:sldId id="280" r:id="rId10"/>
    <p:sldId id="263" r:id="rId11"/>
    <p:sldId id="277" r:id="rId12"/>
    <p:sldId id="278" r:id="rId13"/>
    <p:sldId id="279" r:id="rId14"/>
    <p:sldId id="267" r:id="rId15"/>
    <p:sldId id="266" r:id="rId16"/>
    <p:sldId id="268" r:id="rId17"/>
    <p:sldId id="269" r:id="rId18"/>
    <p:sldId id="272" r:id="rId19"/>
    <p:sldId id="27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a:srgbClr val="4D4D4D"/>
    <a:srgbClr val="777777"/>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895600"/>
            <a:ext cx="7391400" cy="8382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0" y="3733800"/>
            <a:ext cx="7391400" cy="609600"/>
          </a:xfrm>
        </p:spPr>
        <p:txBody>
          <a:bodyPr/>
          <a:lstStyle>
            <a:lvl1pPr marL="0" indent="0" algn="ctr">
              <a:buFontTx/>
              <a:buNone/>
              <a:defRPr sz="2400" b="0"/>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8097AA6-307A-40C1-973A-27F3D7ADCF6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091A91-CF1A-4C7B-8C61-E580F7276A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235662-B8D1-4B4C-A92E-CC034691792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AA5075-F8AC-4098-B7C9-2E5E2485060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024E88-415E-400C-AC6A-7B5F6F2D33F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914400"/>
            <a:ext cx="3467100" cy="5211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914400"/>
            <a:ext cx="3467100" cy="5211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5DC88C1-146A-4DB3-BB40-D9025E9AEF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83CBF04-B08C-48D5-884B-03C32338733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8786F3D-4756-4F25-BF57-70F2EF0BF9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584E564-E75C-4B53-BB6B-72A438C7F7F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9031A4-3980-464B-8775-1FB3D515E3F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9BFBA4A-957E-4B5D-97B4-BCEFE719DBF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0"/>
            <a:ext cx="8229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600200" y="914400"/>
            <a:ext cx="70866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5341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5341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5341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fld id="{93767319-FEB3-40C8-A23E-9CB8CED6A41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entury Gothic" pitchFamily="34" charset="0"/>
        </a:defRPr>
      </a:lvl2pPr>
      <a:lvl3pPr algn="ctr" rtl="0" eaLnBrk="0" fontAlgn="base" hangingPunct="0">
        <a:spcBef>
          <a:spcPct val="0"/>
        </a:spcBef>
        <a:spcAft>
          <a:spcPct val="0"/>
        </a:spcAft>
        <a:defRPr sz="4400">
          <a:solidFill>
            <a:schemeClr val="tx2"/>
          </a:solidFill>
          <a:latin typeface="Century Gothic" pitchFamily="34" charset="0"/>
        </a:defRPr>
      </a:lvl3pPr>
      <a:lvl4pPr algn="ctr" rtl="0" eaLnBrk="0" fontAlgn="base" hangingPunct="0">
        <a:spcBef>
          <a:spcPct val="0"/>
        </a:spcBef>
        <a:spcAft>
          <a:spcPct val="0"/>
        </a:spcAft>
        <a:defRPr sz="4400">
          <a:solidFill>
            <a:schemeClr val="tx2"/>
          </a:solidFill>
          <a:latin typeface="Century Gothic" pitchFamily="34" charset="0"/>
        </a:defRPr>
      </a:lvl4pPr>
      <a:lvl5pPr algn="ctr" rtl="0" eaLnBrk="0" fontAlgn="base" hangingPunct="0">
        <a:spcBef>
          <a:spcPct val="0"/>
        </a:spcBef>
        <a:spcAft>
          <a:spcPct val="0"/>
        </a:spcAft>
        <a:defRPr sz="4400">
          <a:solidFill>
            <a:schemeClr val="tx2"/>
          </a:solidFill>
          <a:latin typeface="Century Gothic" pitchFamily="34" charset="0"/>
        </a:defRPr>
      </a:lvl5pPr>
      <a:lvl6pPr marL="457200" algn="ctr" rtl="0" fontAlgn="base">
        <a:spcBef>
          <a:spcPct val="0"/>
        </a:spcBef>
        <a:spcAft>
          <a:spcPct val="0"/>
        </a:spcAft>
        <a:defRPr sz="4400">
          <a:solidFill>
            <a:schemeClr val="tx2"/>
          </a:solidFill>
          <a:latin typeface="Century Gothic" pitchFamily="34" charset="0"/>
        </a:defRPr>
      </a:lvl6pPr>
      <a:lvl7pPr marL="914400" algn="ctr" rtl="0" fontAlgn="base">
        <a:spcBef>
          <a:spcPct val="0"/>
        </a:spcBef>
        <a:spcAft>
          <a:spcPct val="0"/>
        </a:spcAft>
        <a:defRPr sz="4400">
          <a:solidFill>
            <a:schemeClr val="tx2"/>
          </a:solidFill>
          <a:latin typeface="Century Gothic" pitchFamily="34" charset="0"/>
        </a:defRPr>
      </a:lvl7pPr>
      <a:lvl8pPr marL="1371600" algn="ctr" rtl="0" fontAlgn="base">
        <a:spcBef>
          <a:spcPct val="0"/>
        </a:spcBef>
        <a:spcAft>
          <a:spcPct val="0"/>
        </a:spcAft>
        <a:defRPr sz="4400">
          <a:solidFill>
            <a:schemeClr val="tx2"/>
          </a:solidFill>
          <a:latin typeface="Century Gothic" pitchFamily="34" charset="0"/>
        </a:defRPr>
      </a:lvl8pPr>
      <a:lvl9pPr marL="1828800" algn="ctr" rtl="0" fontAlgn="base">
        <a:spcBef>
          <a:spcPct val="0"/>
        </a:spcBef>
        <a:spcAft>
          <a:spcPct val="0"/>
        </a:spcAft>
        <a:defRPr sz="4400">
          <a:solidFill>
            <a:schemeClr val="tx2"/>
          </a:solidFill>
          <a:latin typeface="Century Gothic" pitchFamily="34" charset="0"/>
        </a:defRPr>
      </a:lvl9pPr>
    </p:titleStyle>
    <p:bodyStyle>
      <a:lvl1pPr marL="342900" indent="-342900" algn="l" rtl="0" eaLnBrk="0" fontAlgn="base" hangingPunct="0">
        <a:spcBef>
          <a:spcPct val="20000"/>
        </a:spcBef>
        <a:spcAft>
          <a:spcPct val="0"/>
        </a:spcAft>
        <a:buChar char="o"/>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o"/>
        <a:defRPr sz="2800" b="1">
          <a:solidFill>
            <a:schemeClr val="tx1"/>
          </a:solidFill>
          <a:latin typeface="+mn-lt"/>
        </a:defRPr>
      </a:lvl2pPr>
      <a:lvl3pPr marL="1143000" indent="-228600" algn="l" rtl="0" eaLnBrk="0" fontAlgn="base" hangingPunct="0">
        <a:spcBef>
          <a:spcPct val="20000"/>
        </a:spcBef>
        <a:spcAft>
          <a:spcPct val="0"/>
        </a:spcAft>
        <a:buChar char="o"/>
        <a:defRPr sz="2400" b="1">
          <a:solidFill>
            <a:schemeClr val="tx1"/>
          </a:solidFill>
          <a:latin typeface="+mn-lt"/>
        </a:defRPr>
      </a:lvl3pPr>
      <a:lvl4pPr marL="1600200" indent="-228600" algn="l" rtl="0" eaLnBrk="0" fontAlgn="base" hangingPunct="0">
        <a:spcBef>
          <a:spcPct val="20000"/>
        </a:spcBef>
        <a:spcAft>
          <a:spcPct val="0"/>
        </a:spcAft>
        <a:buChar char="o"/>
        <a:defRPr sz="2000" b="1">
          <a:solidFill>
            <a:schemeClr val="tx1"/>
          </a:solidFill>
          <a:latin typeface="+mn-lt"/>
        </a:defRPr>
      </a:lvl4pPr>
      <a:lvl5pPr marL="2057400" indent="-228600" algn="l" rtl="0" eaLnBrk="0" fontAlgn="base" hangingPunct="0">
        <a:spcBef>
          <a:spcPct val="20000"/>
        </a:spcBef>
        <a:spcAft>
          <a:spcPct val="0"/>
        </a:spcAft>
        <a:buChar char="o"/>
        <a:defRPr sz="2000" b="1">
          <a:solidFill>
            <a:schemeClr val="tx1"/>
          </a:solidFill>
          <a:latin typeface="+mn-lt"/>
        </a:defRPr>
      </a:lvl5pPr>
      <a:lvl6pPr marL="2514600" indent="-228600" algn="l" rtl="0" fontAlgn="base">
        <a:spcBef>
          <a:spcPct val="20000"/>
        </a:spcBef>
        <a:spcAft>
          <a:spcPct val="0"/>
        </a:spcAft>
        <a:buChar char="o"/>
        <a:defRPr sz="2000" b="1">
          <a:solidFill>
            <a:schemeClr val="tx1"/>
          </a:solidFill>
          <a:latin typeface="+mn-lt"/>
        </a:defRPr>
      </a:lvl6pPr>
      <a:lvl7pPr marL="2971800" indent="-228600" algn="l" rtl="0" fontAlgn="base">
        <a:spcBef>
          <a:spcPct val="20000"/>
        </a:spcBef>
        <a:spcAft>
          <a:spcPct val="0"/>
        </a:spcAft>
        <a:buChar char="o"/>
        <a:defRPr sz="2000" b="1">
          <a:solidFill>
            <a:schemeClr val="tx1"/>
          </a:solidFill>
          <a:latin typeface="+mn-lt"/>
        </a:defRPr>
      </a:lvl7pPr>
      <a:lvl8pPr marL="3429000" indent="-228600" algn="l" rtl="0" fontAlgn="base">
        <a:spcBef>
          <a:spcPct val="20000"/>
        </a:spcBef>
        <a:spcAft>
          <a:spcPct val="0"/>
        </a:spcAft>
        <a:buChar char="o"/>
        <a:defRPr sz="2000" b="1">
          <a:solidFill>
            <a:schemeClr val="tx1"/>
          </a:solidFill>
          <a:latin typeface="+mn-lt"/>
        </a:defRPr>
      </a:lvl8pPr>
      <a:lvl9pPr marL="3886200" indent="-228600" algn="l" rtl="0" fontAlgn="base">
        <a:spcBef>
          <a:spcPct val="20000"/>
        </a:spcBef>
        <a:spcAft>
          <a:spcPct val="0"/>
        </a:spcAft>
        <a:buChar char="o"/>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3"/>
          <p:cNvSpPr>
            <a:spLocks noGrp="1" noChangeArrowheads="1"/>
          </p:cNvSpPr>
          <p:nvPr>
            <p:ph type="subTitle" idx="1"/>
          </p:nvPr>
        </p:nvSpPr>
        <p:spPr/>
        <p:txBody>
          <a:bodyPr/>
          <a:lstStyle/>
          <a:p>
            <a:pPr eaLnBrk="1" hangingPunct="1"/>
            <a:r>
              <a:rPr lang="en-US" smtClean="0"/>
              <a:t> </a:t>
            </a:r>
          </a:p>
        </p:txBody>
      </p:sp>
      <p:pic>
        <p:nvPicPr>
          <p:cNvPr id="13314" name="Picture 4" descr="420130_4948576-117471L_jpg"/>
          <p:cNvPicPr>
            <a:picLocks noGrp="1" noChangeAspect="1" noChangeArrowheads="1"/>
          </p:cNvPicPr>
          <p:nvPr>
            <p:ph type="ctrTitle"/>
          </p:nvPr>
        </p:nvPicPr>
        <p:blipFill>
          <a:blip r:embed="rId2" cstate="print"/>
          <a:srcRect l="27600" t="24333" r="22600" b="26334"/>
          <a:stretch>
            <a:fillRect/>
          </a:stretch>
        </p:blipFill>
        <p:spPr>
          <a:xfrm>
            <a:off x="2895600" y="4419600"/>
            <a:ext cx="2792413" cy="1676400"/>
          </a:xfrm>
        </p:spPr>
      </p:pic>
      <p:sp>
        <p:nvSpPr>
          <p:cNvPr id="13315" name="TextBox 3"/>
          <p:cNvSpPr txBox="1">
            <a:spLocks noChangeArrowheads="1"/>
          </p:cNvSpPr>
          <p:nvPr/>
        </p:nvSpPr>
        <p:spPr bwMode="auto">
          <a:xfrm>
            <a:off x="1828800" y="1219200"/>
            <a:ext cx="5029200" cy="1077913"/>
          </a:xfrm>
          <a:prstGeom prst="rect">
            <a:avLst/>
          </a:prstGeom>
          <a:noFill/>
          <a:ln w="9525">
            <a:noFill/>
            <a:miter lim="800000"/>
            <a:headEnd/>
            <a:tailEnd/>
          </a:ln>
        </p:spPr>
        <p:txBody>
          <a:bodyPr>
            <a:spAutoFit/>
          </a:bodyPr>
          <a:lstStyle/>
          <a:p>
            <a:pPr algn="ctr" eaLnBrk="0" hangingPunct="0"/>
            <a:r>
              <a:rPr lang="en-US" sz="3200">
                <a:latin typeface="Tw Cen MT" pitchFamily="34" charset="0"/>
              </a:rPr>
              <a:t>Healthcare Fraud and Scams: </a:t>
            </a:r>
          </a:p>
          <a:p>
            <a:pPr algn="ctr" eaLnBrk="0" hangingPunct="0"/>
            <a:r>
              <a:rPr lang="en-US" sz="3200">
                <a:latin typeface="Tw Cen MT" pitchFamily="34" charset="0"/>
              </a:rPr>
              <a:t>The Impact on Elders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State</a:t>
            </a:r>
          </a:p>
        </p:txBody>
      </p:sp>
      <p:sp>
        <p:nvSpPr>
          <p:cNvPr id="22530" name="Rectangle 3"/>
          <p:cNvSpPr>
            <a:spLocks noGrp="1" noChangeArrowheads="1"/>
          </p:cNvSpPr>
          <p:nvPr>
            <p:ph type="body" idx="1"/>
          </p:nvPr>
        </p:nvSpPr>
        <p:spPr/>
        <p:txBody>
          <a:bodyPr/>
          <a:lstStyle/>
          <a:p>
            <a:pPr eaLnBrk="1" hangingPunct="1">
              <a:buFontTx/>
              <a:buNone/>
            </a:pPr>
            <a:r>
              <a:rPr lang="en-US" sz="1800" b="0" smtClean="0">
                <a:solidFill>
                  <a:srgbClr val="1C1C1C"/>
                </a:solidFill>
                <a:latin typeface="Tw Cen MT" pitchFamily="34" charset="0"/>
              </a:rPr>
              <a:t>Philadelphia County</a:t>
            </a:r>
          </a:p>
          <a:p>
            <a:pPr eaLnBrk="1" hangingPunct="1">
              <a:buFontTx/>
              <a:buNone/>
            </a:pPr>
            <a:endParaRPr lang="en-US" sz="1800" b="0" smtClean="0">
              <a:solidFill>
                <a:srgbClr val="1C1C1C"/>
              </a:solidFill>
              <a:latin typeface="Tw Cen MT" pitchFamily="34" charset="0"/>
            </a:endParaRPr>
          </a:p>
          <a:p>
            <a:pPr eaLnBrk="1" hangingPunct="1">
              <a:buFontTx/>
              <a:buNone/>
            </a:pPr>
            <a:r>
              <a:rPr lang="en-US" sz="1800" b="0" smtClean="0">
                <a:solidFill>
                  <a:srgbClr val="1C1C1C"/>
                </a:solidFill>
                <a:latin typeface="Tw Cen MT" pitchFamily="34" charset="0"/>
              </a:rPr>
              <a:t>1.   Scammers who claim to work for Medicare call Medicare beneficiaries and say that they need to come to the beneficiary’s home to talk about benefits the person may not know about.  </a:t>
            </a:r>
          </a:p>
          <a:p>
            <a:pPr eaLnBrk="1" hangingPunct="1">
              <a:buFontTx/>
              <a:buNone/>
            </a:pPr>
            <a:r>
              <a:rPr lang="en-US" sz="1800" b="0" smtClean="0">
                <a:solidFill>
                  <a:srgbClr val="1C1C1C"/>
                </a:solidFill>
                <a:latin typeface="Tw Cen MT" pitchFamily="34" charset="0"/>
              </a:rPr>
              <a:t> </a:t>
            </a:r>
          </a:p>
          <a:p>
            <a:pPr eaLnBrk="1" hangingPunct="1">
              <a:buFontTx/>
              <a:buNone/>
            </a:pPr>
            <a:r>
              <a:rPr lang="en-US" sz="1800" b="0" smtClean="0">
                <a:solidFill>
                  <a:srgbClr val="1C1C1C"/>
                </a:solidFill>
                <a:latin typeface="Tw Cen MT" pitchFamily="34" charset="0"/>
              </a:rPr>
              <a:t>2.   A consumer in Philadelphia recently reported being called and offered a new medical card that would give him free health care. The scammer who contacted the consumer did not identify himself or his organization. </a:t>
            </a:r>
          </a:p>
          <a:p>
            <a:pPr eaLnBrk="1" hangingPunct="1">
              <a:buFontTx/>
              <a:buNone/>
            </a:pPr>
            <a:r>
              <a:rPr lang="en-US" sz="1800" b="0" smtClean="0">
                <a:solidFill>
                  <a:srgbClr val="1C1C1C"/>
                </a:solidFill>
                <a:latin typeface="Tw Cen MT" pitchFamily="34" charset="0"/>
              </a:rPr>
              <a:t>      There was no mention of Medicare during the conversation. However, the scammer knew the consumer’s address and the name of his bank. The only information the scammer asked for was the “bank location” number which the scammer said appeared at the top of the bank statement just below the date. </a:t>
            </a:r>
          </a:p>
          <a:p>
            <a:pPr eaLnBrk="1" hangingPunct="1">
              <a:lnSpc>
                <a:spcPct val="90000"/>
              </a:lnSpc>
              <a:buFontTx/>
              <a:buNone/>
            </a:pPr>
            <a:r>
              <a:rPr lang="en-US" sz="2800" b="0" smtClean="0">
                <a:solidFill>
                  <a:srgbClr val="1C1C1C"/>
                </a:solidFill>
                <a:latin typeface="Tw Cen MT" pitchFamily="34" charset="0"/>
              </a:rPr>
              <a:t>	</a:t>
            </a:r>
            <a:endParaRPr lang="en-US" sz="2000" b="0" smtClean="0">
              <a:solidFill>
                <a:srgbClr val="1C1C1C"/>
              </a:solidFill>
              <a:latin typeface="Tw Cen MT" pitchFamily="34" charset="0"/>
            </a:endParaRPr>
          </a:p>
          <a:p>
            <a:pPr algn="ctr" eaLnBrk="1" hangingPunct="1">
              <a:buFontTx/>
              <a:buNone/>
            </a:pPr>
            <a:endParaRPr lang="en-US" sz="2800" b="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State</a:t>
            </a:r>
          </a:p>
        </p:txBody>
      </p:sp>
      <p:sp>
        <p:nvSpPr>
          <p:cNvPr id="23554" name="Rectangle 3"/>
          <p:cNvSpPr>
            <a:spLocks noGrp="1" noChangeArrowheads="1"/>
          </p:cNvSpPr>
          <p:nvPr>
            <p:ph type="body" idx="1"/>
          </p:nvPr>
        </p:nvSpPr>
        <p:spPr/>
        <p:txBody>
          <a:bodyPr/>
          <a:lstStyle/>
          <a:p>
            <a:pP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Potter/Tioga/Luzerne/Wyoming counties</a:t>
            </a:r>
          </a:p>
          <a:p>
            <a:pPr eaLnBrk="1" hangingPunct="1">
              <a:buFontTx/>
              <a:buNone/>
            </a:pPr>
            <a:r>
              <a:rPr lang="en-US" sz="2400" b="0" smtClean="0">
                <a:solidFill>
                  <a:srgbClr val="1C1C1C"/>
                </a:solidFill>
                <a:latin typeface="Tw Cen MT" pitchFamily="34" charset="0"/>
              </a:rPr>
              <a:t>      </a:t>
            </a:r>
          </a:p>
          <a:p>
            <a:pPr eaLnBrk="1" hangingPunct="1">
              <a:buFontTx/>
              <a:buNone/>
            </a:pPr>
            <a:r>
              <a:rPr lang="en-US" sz="2400" b="0" smtClean="0">
                <a:solidFill>
                  <a:srgbClr val="1C1C1C"/>
                </a:solidFill>
                <a:latin typeface="Tw Cen MT" pitchFamily="34" charset="0"/>
              </a:rPr>
              <a:t>    People identifying themselves as Social Security employees are calling Medicare beneficiaries on the telephone and stating that the beneficiary needs a new Social Security or Medicare card.  The caller then asks the beneficiary for his or her bank account information.</a:t>
            </a:r>
          </a:p>
          <a:p>
            <a:pPr eaLnBrk="1" hangingPunct="1">
              <a:buFontTx/>
              <a:buNone/>
            </a:pPr>
            <a:r>
              <a:rPr lang="en-US" sz="1800" b="0" smtClean="0">
                <a:solidFill>
                  <a:srgbClr val="1C1C1C"/>
                </a:solidFill>
                <a:latin typeface="Tw Cen MT" pitchFamily="34" charset="0"/>
              </a:rPr>
              <a:t> </a:t>
            </a:r>
          </a:p>
          <a:p>
            <a:pPr eaLnBrk="1" hangingPunct="1">
              <a:lnSpc>
                <a:spcPct val="90000"/>
              </a:lnSpc>
              <a:buFontTx/>
              <a:buNone/>
            </a:pPr>
            <a:r>
              <a:rPr lang="en-US" sz="1600" b="0" smtClean="0">
                <a:solidFill>
                  <a:srgbClr val="1C1C1C"/>
                </a:solidFill>
                <a:latin typeface="Tw Cen MT" pitchFamily="34" charset="0"/>
              </a:rPr>
              <a:t>	</a:t>
            </a:r>
            <a:endParaRPr lang="en-US" sz="1200" b="0" smtClean="0">
              <a:solidFill>
                <a:srgbClr val="1C1C1C"/>
              </a:solidFill>
              <a:latin typeface="Tw Cen MT" pitchFamily="34" charset="0"/>
            </a:endParaRPr>
          </a:p>
          <a:p>
            <a:pPr algn="ctr" eaLnBrk="1" hangingPunct="1">
              <a:buFontTx/>
              <a:buNone/>
            </a:pPr>
            <a:endParaRPr lang="en-US" sz="2800" b="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State</a:t>
            </a:r>
          </a:p>
        </p:txBody>
      </p:sp>
      <p:sp>
        <p:nvSpPr>
          <p:cNvPr id="24578" name="Rectangle 3"/>
          <p:cNvSpPr>
            <a:spLocks noGrp="1" noChangeArrowheads="1"/>
          </p:cNvSpPr>
          <p:nvPr>
            <p:ph type="body" idx="1"/>
          </p:nvPr>
        </p:nvSpPr>
        <p:spPr/>
        <p:txBody>
          <a:bodyPr/>
          <a:lstStyle/>
          <a:p>
            <a:pPr eaLnBrk="1" hangingPunct="1">
              <a:buFontTx/>
              <a:buNone/>
            </a:pPr>
            <a:r>
              <a:rPr lang="en-US" sz="2000" b="0" smtClean="0">
                <a:solidFill>
                  <a:srgbClr val="1C1C1C"/>
                </a:solidFill>
                <a:latin typeface="Tw Cen MT" pitchFamily="34" charset="0"/>
              </a:rPr>
              <a:t>York County</a:t>
            </a:r>
          </a:p>
          <a:p>
            <a:pPr eaLnBrk="1" hangingPunct="1">
              <a:buFontTx/>
              <a:buNone/>
            </a:pPr>
            <a:endParaRPr lang="en-US" sz="2000" b="0" smtClean="0">
              <a:solidFill>
                <a:srgbClr val="1C1C1C"/>
              </a:solidFill>
              <a:latin typeface="Tw Cen MT" pitchFamily="34" charset="0"/>
            </a:endParaRPr>
          </a:p>
          <a:p>
            <a:pPr eaLnBrk="1" hangingPunct="1">
              <a:buFontTx/>
              <a:buNone/>
            </a:pPr>
            <a:r>
              <a:rPr lang="en-US" sz="1800" smtClean="0">
                <a:solidFill>
                  <a:srgbClr val="1C1C1C"/>
                </a:solidFill>
                <a:latin typeface="Tw Cen MT" pitchFamily="34" charset="0"/>
              </a:rPr>
              <a:t>      </a:t>
            </a:r>
            <a:r>
              <a:rPr lang="en-US" sz="2000" b="0" smtClean="0">
                <a:solidFill>
                  <a:srgbClr val="1C1C1C"/>
                </a:solidFill>
                <a:latin typeface="Tw Cen MT" pitchFamily="34" charset="0"/>
              </a:rPr>
              <a:t>Scammers claim to be from the Social Security Administration (SSA).  The representative told the senior that the SSA was issuing new medical ID cards.  These new cards are to be used </a:t>
            </a:r>
            <a:r>
              <a:rPr lang="en-US" sz="2000" b="0" u="sng" smtClean="0">
                <a:solidFill>
                  <a:srgbClr val="1C1C1C"/>
                </a:solidFill>
                <a:latin typeface="Tw Cen MT" pitchFamily="34" charset="0"/>
              </a:rPr>
              <a:t>with</a:t>
            </a:r>
            <a:r>
              <a:rPr lang="en-US" sz="2000" b="0" smtClean="0">
                <a:solidFill>
                  <a:srgbClr val="1C1C1C"/>
                </a:solidFill>
                <a:latin typeface="Tw Cen MT" pitchFamily="34" charset="0"/>
              </a:rPr>
              <a:t> the existing red, white, and blue Medicare cards, not as a replacement.  The rep explained that the senior must have both cards in order to receive care.  </a:t>
            </a:r>
          </a:p>
          <a:p>
            <a:pPr eaLnBrk="1" hangingPunct="1">
              <a:buFontTx/>
              <a:buNone/>
            </a:pPr>
            <a:r>
              <a:rPr lang="en-US" sz="2000" b="0" smtClean="0">
                <a:solidFill>
                  <a:srgbClr val="1C1C1C"/>
                </a:solidFill>
                <a:latin typeface="Tw Cen MT" pitchFamily="34" charset="0"/>
              </a:rPr>
              <a:t>     To receive the new card, the senior was asked to provide her bank account number.  The fake SSA rep already had her name, address, telephone number and bank routing number.</a:t>
            </a:r>
          </a:p>
          <a:p>
            <a:pPr eaLnBrk="1" hangingPunct="1">
              <a:buFontTx/>
              <a:buNone/>
            </a:pPr>
            <a:r>
              <a:rPr lang="en-US" sz="2000" b="0" smtClean="0">
                <a:solidFill>
                  <a:srgbClr val="1C1C1C"/>
                </a:solidFill>
                <a:latin typeface="Tw Cen MT" pitchFamily="34" charset="0"/>
              </a:rPr>
              <a:t>     The senior was told that if she did not provide her bank account number, she would not be able to use her Medicare, and she would stop receiving Social Security.  </a:t>
            </a:r>
          </a:p>
          <a:p>
            <a:pPr eaLnBrk="1" hangingPunct="1">
              <a:lnSpc>
                <a:spcPct val="90000"/>
              </a:lnSpc>
              <a:buFontTx/>
              <a:buNone/>
            </a:pPr>
            <a:r>
              <a:rPr lang="en-US" sz="1400" b="0" smtClean="0">
                <a:solidFill>
                  <a:srgbClr val="1C1C1C"/>
                </a:solidFill>
                <a:latin typeface="Tw Cen MT" pitchFamily="34" charset="0"/>
              </a:rPr>
              <a:t>	</a:t>
            </a:r>
            <a:endParaRPr lang="en-US" sz="1100" b="0" smtClean="0">
              <a:solidFill>
                <a:srgbClr val="1C1C1C"/>
              </a:solidFill>
              <a:latin typeface="Tw Cen MT" pitchFamily="34" charset="0"/>
            </a:endParaRPr>
          </a:p>
          <a:p>
            <a:pPr algn="ctr" eaLnBrk="1" hangingPunct="1">
              <a:buFontTx/>
              <a:buNone/>
            </a:pPr>
            <a:endParaRPr lang="en-US" sz="2800" b="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sz="2400" smtClean="0">
                <a:latin typeface="Tw Cen MT" pitchFamily="34" charset="0"/>
              </a:rPr>
              <a:t>      </a:t>
            </a:r>
            <a:r>
              <a:rPr lang="en-US" sz="2600" smtClean="0">
                <a:latin typeface="Tw Cen MT" pitchFamily="34" charset="0"/>
              </a:rPr>
              <a:t>Case Examples From Around the State</a:t>
            </a:r>
          </a:p>
        </p:txBody>
      </p:sp>
      <p:sp>
        <p:nvSpPr>
          <p:cNvPr id="25602" name="Rectangle 3"/>
          <p:cNvSpPr>
            <a:spLocks noGrp="1" noChangeArrowheads="1"/>
          </p:cNvSpPr>
          <p:nvPr>
            <p:ph type="body" idx="1"/>
          </p:nvPr>
        </p:nvSpPr>
        <p:spPr>
          <a:xfrm>
            <a:off x="1600200" y="1066800"/>
            <a:ext cx="7086600" cy="5059363"/>
          </a:xfrm>
        </p:spPr>
        <p:txBody>
          <a:bodyPr/>
          <a:lstStyle/>
          <a:p>
            <a:pPr eaLnBrk="1" hangingPunct="1">
              <a:lnSpc>
                <a:spcPct val="90000"/>
              </a:lnSpc>
              <a:buFontTx/>
              <a:buNone/>
            </a:pPr>
            <a:r>
              <a:rPr lang="en-US" sz="2800" b="0" smtClean="0">
                <a:solidFill>
                  <a:srgbClr val="1C1C1C"/>
                </a:solidFill>
                <a:latin typeface="Tw Cen MT" pitchFamily="34" charset="0"/>
              </a:rPr>
              <a:t>Philadelphia County</a:t>
            </a:r>
          </a:p>
          <a:p>
            <a:pPr eaLnBrk="1" hangingPunct="1">
              <a:lnSpc>
                <a:spcPct val="90000"/>
              </a:lnSpc>
              <a:buFontTx/>
              <a:buNone/>
            </a:pPr>
            <a:endParaRPr lang="en-US" sz="1000" b="0" smtClean="0">
              <a:solidFill>
                <a:srgbClr val="1C1C1C"/>
              </a:solidFill>
              <a:latin typeface="Tw Cen MT" pitchFamily="34" charset="0"/>
            </a:endParaRPr>
          </a:p>
          <a:p>
            <a:pPr eaLnBrk="1" hangingPunct="1">
              <a:lnSpc>
                <a:spcPct val="90000"/>
              </a:lnSpc>
              <a:buFontTx/>
              <a:buNone/>
            </a:pPr>
            <a:r>
              <a:rPr lang="en-US" sz="2400" b="0" smtClean="0">
                <a:solidFill>
                  <a:srgbClr val="1C1C1C"/>
                </a:solidFill>
                <a:latin typeface="Tw Cen MT" pitchFamily="34" charset="0"/>
              </a:rPr>
              <a:t>    Elders in several subsidized housing buildings in Northeast Philadelphia were solicited with bribes to accept in-home care services that they did not need. Their Medicare numbers were used to submit huge numbers of claims for unnecessary (some from unqualified personnel) and often never-provided services. </a:t>
            </a:r>
          </a:p>
          <a:p>
            <a:pPr eaLnBrk="1" hangingPunct="1">
              <a:lnSpc>
                <a:spcPct val="90000"/>
              </a:lnSpc>
              <a:buFontTx/>
              <a:buNone/>
            </a:pPr>
            <a:r>
              <a:rPr lang="en-US" sz="2400" b="0" smtClean="0">
                <a:solidFill>
                  <a:srgbClr val="1C1C1C"/>
                </a:solidFill>
                <a:latin typeface="Tw Cen MT" pitchFamily="34" charset="0"/>
              </a:rPr>
              <a:t>    These beneficiaries were also at risk of fraud and abuse by the individuals coming into their homes, as many “aides” were simply relatives or friends of the agency’s workers.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sz="2800" smtClean="0">
                <a:latin typeface="Tw Cen MT" pitchFamily="34" charset="0"/>
              </a:rPr>
              <a:t>        </a:t>
            </a:r>
            <a:r>
              <a:rPr lang="en-US" sz="2600" smtClean="0">
                <a:latin typeface="Tw Cen MT" pitchFamily="34" charset="0"/>
              </a:rPr>
              <a:t>What You Should Know To Help Your Clients</a:t>
            </a:r>
          </a:p>
        </p:txBody>
      </p:sp>
      <p:sp>
        <p:nvSpPr>
          <p:cNvPr id="26626" name="Rectangle 3"/>
          <p:cNvSpPr>
            <a:spLocks noGrp="1" noChangeArrowheads="1"/>
          </p:cNvSpPr>
          <p:nvPr>
            <p:ph type="body" idx="1"/>
          </p:nvPr>
        </p:nvSpPr>
        <p:spPr/>
        <p:txBody>
          <a:bodyPr/>
          <a:lstStyle/>
          <a:p>
            <a:pPr eaLnBrk="1" hangingPunct="1">
              <a:buFont typeface="Arial" charset="0"/>
              <a:buChar char="•"/>
            </a:pPr>
            <a:endParaRPr lang="en-US" sz="2000" b="0" smtClean="0">
              <a:solidFill>
                <a:srgbClr val="1C1C1C"/>
              </a:solidFill>
              <a:latin typeface="Tw Cen MT" pitchFamily="34" charset="0"/>
            </a:endParaRPr>
          </a:p>
          <a:p>
            <a:pPr eaLnBrk="1" hangingPunct="1">
              <a:buFont typeface="Arial" charset="0"/>
              <a:buChar char="•"/>
            </a:pPr>
            <a:endParaRPr lang="en-US" sz="2000" b="0" smtClean="0">
              <a:solidFill>
                <a:srgbClr val="1C1C1C"/>
              </a:solidFill>
              <a:latin typeface="Tw Cen MT" pitchFamily="34" charset="0"/>
            </a:endParaRPr>
          </a:p>
          <a:p>
            <a:pPr eaLnBrk="1" hangingPunct="1">
              <a:buFont typeface="Arial" charset="0"/>
              <a:buChar char="•"/>
            </a:pPr>
            <a:r>
              <a:rPr lang="en-US" sz="2200" b="0" smtClean="0">
                <a:solidFill>
                  <a:srgbClr val="1C1C1C"/>
                </a:solidFill>
                <a:latin typeface="Tw Cen MT" pitchFamily="34" charset="0"/>
              </a:rPr>
              <a:t>Consumers should not give out any personal information to someone who has contacted them.  Social Security, Medicare and bank account numbers can be used against beneficiaries as can information such as the names of children or grandchildren.</a:t>
            </a:r>
          </a:p>
          <a:p>
            <a:pPr eaLnBrk="1" hangingPunct="1">
              <a:buFontTx/>
              <a:buNone/>
            </a:pPr>
            <a:endParaRPr lang="en-US" sz="2200" b="0" smtClean="0">
              <a:solidFill>
                <a:srgbClr val="1C1C1C"/>
              </a:solidFill>
              <a:latin typeface="Tw Cen MT" pitchFamily="34" charset="0"/>
            </a:endParaRPr>
          </a:p>
          <a:p>
            <a:pPr eaLnBrk="1" hangingPunct="1">
              <a:buFont typeface="Arial" charset="0"/>
              <a:buChar char="•"/>
            </a:pPr>
            <a:r>
              <a:rPr lang="en-US" sz="2200" b="0" smtClean="0">
                <a:solidFill>
                  <a:srgbClr val="1C1C1C"/>
                </a:solidFill>
                <a:latin typeface="Tw Cen MT" pitchFamily="34" charset="0"/>
              </a:rPr>
              <a:t>Beware of people who say they are from an organization such as Medicare and they need to know the beneficiary’s Medicare number.  If they truly were from Medicare, they would not need to ask.  Nor would they call or visit someone’s home unless the beneficiary called them first.</a:t>
            </a:r>
          </a:p>
          <a:p>
            <a:pPr eaLnBrk="1" hangingPunct="1">
              <a:buFontTx/>
              <a:buNone/>
            </a:pPr>
            <a:endParaRPr lang="en-US" sz="1600" b="0" smtClean="0">
              <a:solidFill>
                <a:srgbClr val="1C1C1C"/>
              </a:solidFill>
              <a:latin typeface="Tw Cen MT" pitchFamily="34" charset="0"/>
            </a:endParaRPr>
          </a:p>
          <a:p>
            <a:pPr eaLnBrk="1" hangingPunct="1"/>
            <a:endParaRPr lang="en-US" sz="2800" b="0" smtClean="0">
              <a:solidFill>
                <a:srgbClr val="1C1C1C"/>
              </a:solidFill>
              <a:latin typeface="Tw Cen MT"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sz="2600" smtClean="0">
                <a:latin typeface="Tw Cen MT" pitchFamily="34" charset="0"/>
              </a:rPr>
              <a:t>      What You Should Know To Help Your Clients</a:t>
            </a:r>
          </a:p>
        </p:txBody>
      </p:sp>
      <p:sp>
        <p:nvSpPr>
          <p:cNvPr id="27650" name="Rectangle 3"/>
          <p:cNvSpPr>
            <a:spLocks noGrp="1" noChangeArrowheads="1"/>
          </p:cNvSpPr>
          <p:nvPr>
            <p:ph type="body" idx="1"/>
          </p:nvPr>
        </p:nvSpPr>
        <p:spPr/>
        <p:txBody>
          <a:bodyPr/>
          <a:lstStyle/>
          <a:p>
            <a:pPr eaLnBrk="1" hangingPunct="1">
              <a:lnSpc>
                <a:spcPct val="80000"/>
              </a:lnSpc>
              <a:buFontTx/>
              <a:buChar char="•"/>
            </a:pPr>
            <a:endParaRPr lang="en-US" sz="2200" b="0" smtClean="0">
              <a:solidFill>
                <a:srgbClr val="1C1C1C"/>
              </a:solidFill>
              <a:latin typeface="Tw Cen MT" pitchFamily="34" charset="0"/>
            </a:endParaRPr>
          </a:p>
          <a:p>
            <a:pPr eaLnBrk="1" hangingPunct="1">
              <a:lnSpc>
                <a:spcPct val="80000"/>
              </a:lnSpc>
              <a:buFontTx/>
              <a:buChar char="•"/>
            </a:pPr>
            <a:r>
              <a:rPr lang="en-US" sz="2200" b="0" smtClean="0">
                <a:solidFill>
                  <a:srgbClr val="1C1C1C"/>
                </a:solidFill>
                <a:latin typeface="Tw Cen MT" pitchFamily="34" charset="0"/>
              </a:rPr>
              <a:t>Beneficiaries should never give </a:t>
            </a:r>
            <a:r>
              <a:rPr lang="en-US" sz="2200" b="0" i="1" smtClean="0">
                <a:solidFill>
                  <a:srgbClr val="1C1C1C"/>
                </a:solidFill>
                <a:latin typeface="Tw Cen MT" pitchFamily="34" charset="0"/>
              </a:rPr>
              <a:t>any</a:t>
            </a:r>
            <a:r>
              <a:rPr lang="en-US" sz="2200" b="0" smtClean="0">
                <a:solidFill>
                  <a:srgbClr val="1C1C1C"/>
                </a:solidFill>
                <a:latin typeface="Tw Cen MT" pitchFamily="34" charset="0"/>
              </a:rPr>
              <a:t> personal information (Medicare or bank account numbers, birth date) to callers or people who show up at their door.  Encourage clients to hang up on someone who tries to get personal information from them.  </a:t>
            </a:r>
          </a:p>
          <a:p>
            <a:pPr eaLnBrk="1" hangingPunct="1">
              <a:lnSpc>
                <a:spcPct val="80000"/>
              </a:lnSpc>
              <a:buFontTx/>
              <a:buChar char="•"/>
            </a:pPr>
            <a:endParaRPr lang="en-US" sz="2200" b="0" smtClean="0">
              <a:solidFill>
                <a:srgbClr val="1C1C1C"/>
              </a:solidFill>
              <a:latin typeface="Tw Cen MT" pitchFamily="34" charset="0"/>
            </a:endParaRPr>
          </a:p>
          <a:p>
            <a:pPr eaLnBrk="1" hangingPunct="1">
              <a:lnSpc>
                <a:spcPct val="80000"/>
              </a:lnSpc>
              <a:buFontTx/>
              <a:buChar char="•"/>
            </a:pPr>
            <a:r>
              <a:rPr lang="en-US" sz="2200" b="0" smtClean="0">
                <a:solidFill>
                  <a:srgbClr val="1C1C1C"/>
                </a:solidFill>
                <a:latin typeface="Tw Cen MT" pitchFamily="34" charset="0"/>
              </a:rPr>
              <a:t>Beneficiaries should always rely on their personal doctors to recommend all medical services and equipment for them and never allow anyone to convince them to contact their doctors to request a service they do not need.  </a:t>
            </a:r>
            <a:r>
              <a:rPr lang="en-US" sz="2200" b="0" i="1" smtClean="0">
                <a:solidFill>
                  <a:srgbClr val="1C1C1C"/>
                </a:solidFill>
                <a:latin typeface="Tw Cen MT" pitchFamily="34" charset="0"/>
              </a:rPr>
              <a:t>Don’t</a:t>
            </a:r>
            <a:r>
              <a:rPr lang="en-US" sz="2200" b="0" smtClean="0">
                <a:solidFill>
                  <a:srgbClr val="1C1C1C"/>
                </a:solidFill>
                <a:latin typeface="Tw Cen MT" pitchFamily="34" charset="0"/>
              </a:rPr>
              <a:t> accept equipment from people who call or show up at the door.</a:t>
            </a:r>
          </a:p>
          <a:p>
            <a:pPr eaLnBrk="1" hangingPunct="1">
              <a:lnSpc>
                <a:spcPct val="80000"/>
              </a:lnSpc>
              <a:buFontTx/>
              <a:buChar char="•"/>
            </a:pPr>
            <a:endParaRPr lang="en-US" sz="2200" b="0" smtClean="0">
              <a:solidFill>
                <a:srgbClr val="1C1C1C"/>
              </a:solidFill>
              <a:latin typeface="Tw Cen MT" pitchFamily="34" charset="0"/>
            </a:endParaRPr>
          </a:p>
          <a:p>
            <a:pPr eaLnBrk="1" hangingPunct="1">
              <a:lnSpc>
                <a:spcPct val="80000"/>
              </a:lnSpc>
              <a:buFontTx/>
              <a:buChar char="•"/>
            </a:pPr>
            <a:r>
              <a:rPr lang="en-US" sz="2200" b="0" smtClean="0">
                <a:solidFill>
                  <a:srgbClr val="1C1C1C"/>
                </a:solidFill>
                <a:latin typeface="Tw Cen MT" pitchFamily="34" charset="0"/>
              </a:rPr>
              <a:t>Medicare and Social Security will </a:t>
            </a:r>
            <a:r>
              <a:rPr lang="en-US" sz="2200" b="0" i="1" smtClean="0">
                <a:solidFill>
                  <a:srgbClr val="1C1C1C"/>
                </a:solidFill>
                <a:latin typeface="Tw Cen MT" pitchFamily="34" charset="0"/>
              </a:rPr>
              <a:t>never</a:t>
            </a:r>
            <a:r>
              <a:rPr lang="en-US" sz="2200" b="0" smtClean="0">
                <a:solidFill>
                  <a:srgbClr val="1C1C1C"/>
                </a:solidFill>
                <a:latin typeface="Tw Cen MT" pitchFamily="34" charset="0"/>
              </a:rPr>
              <a:t> try to sell a service or product.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sz="3200" smtClean="0">
                <a:latin typeface="Tw Cen MT" pitchFamily="34" charset="0"/>
              </a:rPr>
              <a:t>      </a:t>
            </a:r>
            <a:r>
              <a:rPr lang="en-US" sz="2600" smtClean="0">
                <a:latin typeface="Tw Cen MT" pitchFamily="34" charset="0"/>
              </a:rPr>
              <a:t>What You Should Know To Help Your Clients</a:t>
            </a:r>
          </a:p>
        </p:txBody>
      </p:sp>
      <p:sp>
        <p:nvSpPr>
          <p:cNvPr id="28674" name="Rectangle 3"/>
          <p:cNvSpPr>
            <a:spLocks noGrp="1" noChangeArrowheads="1"/>
          </p:cNvSpPr>
          <p:nvPr>
            <p:ph type="body" idx="1"/>
          </p:nvPr>
        </p:nvSpPr>
        <p:spPr/>
        <p:txBody>
          <a:bodyPr/>
          <a:lstStyle/>
          <a:p>
            <a:pPr eaLnBrk="1" hangingPunct="1">
              <a:buFont typeface="Arial" charset="0"/>
              <a:buChar char="•"/>
            </a:pPr>
            <a:r>
              <a:rPr lang="en-US" sz="2200" b="0" smtClean="0">
                <a:solidFill>
                  <a:srgbClr val="1C1C1C"/>
                </a:solidFill>
                <a:latin typeface="Tw Cen MT" pitchFamily="34" charset="0"/>
              </a:rPr>
              <a:t>Never sign blank insurance claim forms or contracts</a:t>
            </a:r>
          </a:p>
          <a:p>
            <a:pPr eaLnBrk="1" hangingPunct="1">
              <a:buFontTx/>
              <a:buNone/>
            </a:pPr>
            <a:endParaRPr lang="en-US" sz="2200" b="0" smtClean="0">
              <a:solidFill>
                <a:srgbClr val="1C1C1C"/>
              </a:solidFill>
              <a:latin typeface="Tw Cen MT" pitchFamily="34" charset="0"/>
            </a:endParaRPr>
          </a:p>
          <a:p>
            <a:pPr eaLnBrk="1" hangingPunct="1">
              <a:buFont typeface="Arial" charset="0"/>
              <a:buChar char="•"/>
            </a:pPr>
            <a:r>
              <a:rPr lang="en-US" sz="2200" b="0" smtClean="0">
                <a:solidFill>
                  <a:srgbClr val="1C1C1C"/>
                </a:solidFill>
                <a:latin typeface="Tw Cen MT" pitchFamily="34" charset="0"/>
              </a:rPr>
              <a:t>Do not provide or verify social security or bank information over the phone, unless the beneficiary has initiated the call (e.g. calling SSA to get information)</a:t>
            </a:r>
          </a:p>
          <a:p>
            <a:pPr eaLnBrk="1" hangingPunct="1">
              <a:buFontTx/>
              <a:buNone/>
            </a:pPr>
            <a:endParaRPr lang="en-US" sz="2200" b="0" smtClean="0">
              <a:solidFill>
                <a:srgbClr val="1C1C1C"/>
              </a:solidFill>
              <a:latin typeface="Tw Cen MT" pitchFamily="34" charset="0"/>
            </a:endParaRPr>
          </a:p>
          <a:p>
            <a:pPr eaLnBrk="1" hangingPunct="1">
              <a:buFontTx/>
              <a:buChar char="•"/>
            </a:pPr>
            <a:r>
              <a:rPr lang="en-US" sz="2200" b="0" smtClean="0">
                <a:solidFill>
                  <a:srgbClr val="1C1C1C"/>
                </a:solidFill>
                <a:latin typeface="Tw Cen MT" pitchFamily="34" charset="0"/>
              </a:rPr>
              <a:t>After reviewing Medicare Summary Notices and Part D Explanation of Benefits, shred the documents when they are no longer useful</a:t>
            </a:r>
          </a:p>
          <a:p>
            <a:pPr eaLnBrk="1" hangingPunct="1">
              <a:buFontTx/>
              <a:buNone/>
            </a:pPr>
            <a:endParaRPr lang="en-US" sz="2200" b="0" smtClean="0">
              <a:solidFill>
                <a:srgbClr val="1C1C1C"/>
              </a:solidFill>
              <a:latin typeface="Tw Cen MT" pitchFamily="34" charset="0"/>
            </a:endParaRPr>
          </a:p>
          <a:p>
            <a:pPr eaLnBrk="1" hangingPunct="1">
              <a:buFontTx/>
              <a:buChar char="•"/>
            </a:pPr>
            <a:r>
              <a:rPr lang="en-US" sz="2200" b="0" smtClean="0">
                <a:solidFill>
                  <a:srgbClr val="1C1C1C"/>
                </a:solidFill>
                <a:latin typeface="Tw Cen MT" pitchFamily="34" charset="0"/>
              </a:rPr>
              <a:t>Don’t keep mail in the mailbox for long periods of time</a:t>
            </a:r>
          </a:p>
          <a:p>
            <a:pPr eaLnBrk="1" hangingPunct="1">
              <a:buFontTx/>
              <a:buNone/>
            </a:pPr>
            <a:endParaRPr lang="en-US" sz="2200" b="0" smtClean="0">
              <a:solidFill>
                <a:srgbClr val="1C1C1C"/>
              </a:solidFill>
              <a:latin typeface="Tw Cen MT" pitchFamily="34" charset="0"/>
            </a:endParaRPr>
          </a:p>
          <a:p>
            <a:pPr eaLnBrk="1" hangingPunct="1">
              <a:buFontTx/>
              <a:buChar char="•"/>
            </a:pPr>
            <a:r>
              <a:rPr lang="en-US" sz="2200" b="0" smtClean="0">
                <a:solidFill>
                  <a:srgbClr val="1C1C1C"/>
                </a:solidFill>
                <a:latin typeface="Tw Cen MT" pitchFamily="34" charset="0"/>
              </a:rPr>
              <a:t>Get on the Do Not Call list: www.donotcall.gov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eaLnBrk="1" hangingPunct="1"/>
            <a:r>
              <a:rPr lang="en-US" sz="3200" smtClean="0">
                <a:latin typeface="Tw Cen MT" pitchFamily="34" charset="0"/>
              </a:rPr>
              <a:t>Where To Report Healthcare Fraud</a:t>
            </a:r>
          </a:p>
        </p:txBody>
      </p:sp>
      <p:sp>
        <p:nvSpPr>
          <p:cNvPr id="29698" name="Rectangle 3"/>
          <p:cNvSpPr>
            <a:spLocks noGrp="1" noChangeArrowheads="1"/>
          </p:cNvSpPr>
          <p:nvPr>
            <p:ph type="body" idx="1"/>
          </p:nvPr>
        </p:nvSpPr>
        <p:spPr>
          <a:xfrm>
            <a:off x="1600200" y="1219200"/>
            <a:ext cx="7086600" cy="4648200"/>
          </a:xfrm>
        </p:spPr>
        <p:txBody>
          <a:bodyPr/>
          <a:lstStyle/>
          <a:p>
            <a:pPr eaLnBrk="1" hangingPunct="1">
              <a:lnSpc>
                <a:spcPct val="90000"/>
              </a:lnSpc>
              <a:buFont typeface="Arial" charset="0"/>
              <a:buChar char="•"/>
            </a:pPr>
            <a:r>
              <a:rPr lang="en-US" sz="2400" b="0" smtClean="0">
                <a:solidFill>
                  <a:srgbClr val="1C1C1C"/>
                </a:solidFill>
                <a:latin typeface="Tw Cen MT" pitchFamily="34" charset="0"/>
              </a:rPr>
              <a:t>Pennsylvania SMP: 1-800-356-3606</a:t>
            </a:r>
          </a:p>
          <a:p>
            <a:pPr eaLnBrk="1" hangingPunct="1">
              <a:lnSpc>
                <a:spcPct val="90000"/>
              </a:lnSpc>
              <a:buFontTx/>
              <a:buNone/>
            </a:pPr>
            <a:endParaRPr lang="en-US" sz="1200" b="0" smtClean="0">
              <a:solidFill>
                <a:srgbClr val="1C1C1C"/>
              </a:solidFill>
              <a:latin typeface="Tw Cen MT" pitchFamily="34" charset="0"/>
            </a:endParaRPr>
          </a:p>
          <a:p>
            <a:pPr eaLnBrk="1" hangingPunct="1">
              <a:lnSpc>
                <a:spcPct val="90000"/>
              </a:lnSpc>
              <a:buFontTx/>
              <a:buChar char="•"/>
            </a:pPr>
            <a:r>
              <a:rPr lang="en-US" sz="2400" b="0" smtClean="0">
                <a:solidFill>
                  <a:srgbClr val="1C1C1C"/>
                </a:solidFill>
                <a:latin typeface="Tw Cen MT" pitchFamily="34" charset="0"/>
              </a:rPr>
              <a:t>Medicare: 1-800-MEDICARE (1-800-633-4227) </a:t>
            </a:r>
          </a:p>
          <a:p>
            <a:pPr eaLnBrk="1" hangingPunct="1">
              <a:lnSpc>
                <a:spcPct val="90000"/>
              </a:lnSpc>
              <a:buFontTx/>
              <a:buNone/>
            </a:pPr>
            <a:endParaRPr lang="en-US" sz="1200" b="0" smtClean="0">
              <a:solidFill>
                <a:srgbClr val="1C1C1C"/>
              </a:solidFill>
              <a:latin typeface="Tw Cen MT" pitchFamily="34" charset="0"/>
            </a:endParaRPr>
          </a:p>
          <a:p>
            <a:pPr eaLnBrk="1" hangingPunct="1">
              <a:lnSpc>
                <a:spcPct val="90000"/>
              </a:lnSpc>
              <a:buFontTx/>
              <a:buChar char="•"/>
            </a:pPr>
            <a:r>
              <a:rPr lang="en-US" sz="2400" b="0" smtClean="0">
                <a:solidFill>
                  <a:srgbClr val="1C1C1C"/>
                </a:solidFill>
                <a:latin typeface="Tw Cen MT" pitchFamily="34" charset="0"/>
              </a:rPr>
              <a:t>HHS Office of Inspector General: 1-800-447-8477</a:t>
            </a:r>
          </a:p>
          <a:p>
            <a:pPr eaLnBrk="1" hangingPunct="1">
              <a:lnSpc>
                <a:spcPct val="90000"/>
              </a:lnSpc>
              <a:buFontTx/>
              <a:buNone/>
            </a:pPr>
            <a:endParaRPr lang="en-US" sz="1200" b="0" smtClean="0">
              <a:solidFill>
                <a:srgbClr val="1C1C1C"/>
              </a:solidFill>
              <a:latin typeface="Tw Cen MT" pitchFamily="34" charset="0"/>
            </a:endParaRPr>
          </a:p>
          <a:p>
            <a:pPr eaLnBrk="1" hangingPunct="1">
              <a:lnSpc>
                <a:spcPct val="90000"/>
              </a:lnSpc>
              <a:buFontTx/>
              <a:buChar char="•"/>
            </a:pPr>
            <a:r>
              <a:rPr lang="en-US" sz="2400" b="0" smtClean="0">
                <a:solidFill>
                  <a:srgbClr val="1C1C1C"/>
                </a:solidFill>
                <a:latin typeface="Tw Cen MT" pitchFamily="34" charset="0"/>
              </a:rPr>
              <a:t>Federal Trade Commission’s ID Theft Hotline:           1-877-438-4338</a:t>
            </a:r>
          </a:p>
          <a:p>
            <a:pPr eaLnBrk="1" hangingPunct="1">
              <a:lnSpc>
                <a:spcPct val="90000"/>
              </a:lnSpc>
              <a:buFontTx/>
              <a:buNone/>
            </a:pPr>
            <a:endParaRPr lang="en-US" sz="1200" b="0" smtClean="0">
              <a:solidFill>
                <a:srgbClr val="1C1C1C"/>
              </a:solidFill>
              <a:latin typeface="Tw Cen MT" pitchFamily="34" charset="0"/>
            </a:endParaRPr>
          </a:p>
          <a:p>
            <a:pPr eaLnBrk="1" hangingPunct="1">
              <a:lnSpc>
                <a:spcPct val="90000"/>
              </a:lnSpc>
              <a:buFontTx/>
              <a:buChar char="•"/>
            </a:pPr>
            <a:r>
              <a:rPr lang="en-US" sz="2400" b="0" smtClean="0">
                <a:solidFill>
                  <a:srgbClr val="1C1C1C"/>
                </a:solidFill>
                <a:latin typeface="Tw Cen MT" pitchFamily="34" charset="0"/>
              </a:rPr>
              <a:t>State Attorneys General</a:t>
            </a:r>
          </a:p>
          <a:p>
            <a:pPr eaLnBrk="1" hangingPunct="1">
              <a:lnSpc>
                <a:spcPct val="90000"/>
              </a:lnSpc>
              <a:buFontTx/>
              <a:buNone/>
            </a:pPr>
            <a:endParaRPr lang="en-US" sz="1200" b="0" smtClean="0">
              <a:solidFill>
                <a:srgbClr val="1C1C1C"/>
              </a:solidFill>
              <a:latin typeface="Tw Cen MT" pitchFamily="34" charset="0"/>
            </a:endParaRPr>
          </a:p>
          <a:p>
            <a:pPr eaLnBrk="1" hangingPunct="1">
              <a:lnSpc>
                <a:spcPct val="90000"/>
              </a:lnSpc>
              <a:buFontTx/>
              <a:buChar char="•"/>
            </a:pPr>
            <a:r>
              <a:rPr lang="en-US" sz="2400" b="0" smtClean="0">
                <a:solidFill>
                  <a:srgbClr val="1C1C1C"/>
                </a:solidFill>
                <a:latin typeface="Tw Cen MT" pitchFamily="34" charset="0"/>
              </a:rPr>
              <a:t>State Insurance Commissioner</a:t>
            </a:r>
          </a:p>
          <a:p>
            <a:pPr eaLnBrk="1" hangingPunct="1">
              <a:lnSpc>
                <a:spcPct val="90000"/>
              </a:lnSpc>
              <a:buFontTx/>
              <a:buChar char="•"/>
            </a:pPr>
            <a:r>
              <a:rPr lang="en-US" sz="2400" b="0" smtClean="0">
                <a:solidFill>
                  <a:srgbClr val="1C1C1C"/>
                </a:solidFill>
                <a:latin typeface="Tw Cen MT" pitchFamily="34" charset="0"/>
              </a:rPr>
              <a:t>Your Area Agency on Aging’s Adult Protective Services department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sz="4000" smtClean="0">
                <a:latin typeface="Tw Cen MT" pitchFamily="34" charset="0"/>
              </a:rPr>
              <a:t>Pennsylvania SMP</a:t>
            </a:r>
          </a:p>
        </p:txBody>
      </p:sp>
      <p:sp>
        <p:nvSpPr>
          <p:cNvPr id="30722" name="Rectangle 3"/>
          <p:cNvSpPr>
            <a:spLocks noGrp="1" noChangeArrowheads="1"/>
          </p:cNvSpPr>
          <p:nvPr>
            <p:ph type="body" idx="1"/>
          </p:nvPr>
        </p:nvSpPr>
        <p:spPr/>
        <p:txBody>
          <a:bodyPr/>
          <a:lstStyle/>
          <a:p>
            <a:pPr algn="ctr" eaLnBrk="1" hangingPunct="1">
              <a:buFontTx/>
              <a:buNone/>
            </a:pPr>
            <a:endParaRPr lang="en-US" sz="2400" b="0" u="sng" smtClean="0">
              <a:solidFill>
                <a:srgbClr val="1C1C1C"/>
              </a:solidFill>
              <a:latin typeface="Tw Cen MT" pitchFamily="34" charset="0"/>
            </a:endParaRPr>
          </a:p>
          <a:p>
            <a:pPr algn="ctr" eaLnBrk="1" hangingPunct="1">
              <a:buFontTx/>
              <a:buNone/>
            </a:pPr>
            <a:r>
              <a:rPr lang="en-US" sz="2400" b="0" u="sng" smtClean="0">
                <a:solidFill>
                  <a:srgbClr val="1C1C1C"/>
                </a:solidFill>
                <a:latin typeface="Tw Cen MT" pitchFamily="34" charset="0"/>
              </a:rPr>
              <a:t>Contact information for Pennsylvania</a:t>
            </a:r>
          </a:p>
          <a:p>
            <a:pPr algn="ctr" eaLnBrk="1" hangingPunct="1">
              <a:buFontTx/>
              <a:buNone/>
            </a:pPr>
            <a:endParaRPr lang="en-US" sz="1200" b="0" u="sng" smtClean="0">
              <a:solidFill>
                <a:srgbClr val="1C1C1C"/>
              </a:solidFill>
              <a:latin typeface="Tw Cen MT" pitchFamily="34" charset="0"/>
            </a:endParaRPr>
          </a:p>
          <a:p>
            <a:pPr algn="ctr" eaLnBrk="1" hangingPunct="1">
              <a:buFontTx/>
              <a:buNone/>
            </a:pPr>
            <a:r>
              <a:rPr lang="en-US" sz="2400" b="0" smtClean="0">
                <a:solidFill>
                  <a:srgbClr val="1C1C1C"/>
                </a:solidFill>
                <a:latin typeface="Tw Cen MT" pitchFamily="34" charset="0"/>
              </a:rPr>
              <a:t>Pennsylvania SMP at the</a:t>
            </a:r>
          </a:p>
          <a:p>
            <a:pPr algn="ctr" eaLnBrk="1" hangingPunct="1">
              <a:buFontTx/>
              <a:buNone/>
            </a:pPr>
            <a:r>
              <a:rPr lang="en-US" sz="2400" b="0" smtClean="0">
                <a:solidFill>
                  <a:srgbClr val="1C1C1C"/>
                </a:solidFill>
                <a:latin typeface="Tw Cen MT" pitchFamily="34" charset="0"/>
              </a:rPr>
              <a:t>Center for Advocacy for the Rights and </a:t>
            </a:r>
          </a:p>
          <a:p>
            <a:pPr algn="ctr" eaLnBrk="1" hangingPunct="1">
              <a:buFontTx/>
              <a:buNone/>
            </a:pPr>
            <a:r>
              <a:rPr lang="en-US" sz="2400" b="0" smtClean="0">
                <a:solidFill>
                  <a:srgbClr val="1C1C1C"/>
                </a:solidFill>
                <a:latin typeface="Tw Cen MT" pitchFamily="34" charset="0"/>
              </a:rPr>
              <a:t>Interests of the Elderly (CARIE)</a:t>
            </a:r>
          </a:p>
          <a:p>
            <a:pPr algn="ctr" eaLnBrk="1" hangingPunct="1">
              <a:buFontTx/>
              <a:buNone/>
            </a:pPr>
            <a:r>
              <a:rPr lang="en-US" sz="2400" b="0" smtClean="0">
                <a:solidFill>
                  <a:srgbClr val="1C1C1C"/>
                </a:solidFill>
                <a:latin typeface="Tw Cen MT" pitchFamily="34" charset="0"/>
              </a:rPr>
              <a:t>100 S. Broad St.  Ste. 1500</a:t>
            </a:r>
          </a:p>
          <a:p>
            <a:pPr algn="ctr" eaLnBrk="1" hangingPunct="1">
              <a:buFontTx/>
              <a:buNone/>
            </a:pPr>
            <a:r>
              <a:rPr lang="en-US" sz="2400" b="0" smtClean="0">
                <a:solidFill>
                  <a:srgbClr val="1C1C1C"/>
                </a:solidFill>
                <a:latin typeface="Tw Cen MT" pitchFamily="34" charset="0"/>
              </a:rPr>
              <a:t>Philadelphia, PA 19110</a:t>
            </a:r>
          </a:p>
          <a:p>
            <a:pPr algn="ctr" eaLnBrk="1" hangingPunct="1">
              <a:buFontTx/>
              <a:buNone/>
            </a:pPr>
            <a:r>
              <a:rPr lang="en-US" sz="2400" b="0" smtClean="0">
                <a:solidFill>
                  <a:srgbClr val="1C1C1C"/>
                </a:solidFill>
                <a:latin typeface="Tw Cen MT" pitchFamily="34" charset="0"/>
              </a:rPr>
              <a:t>215.545.5728 or 1.800.356.3606</a:t>
            </a:r>
          </a:p>
          <a:p>
            <a:pPr algn="ctr" eaLnBrk="1" hangingPunct="1">
              <a:buFontTx/>
              <a:buNone/>
            </a:pPr>
            <a:r>
              <a:rPr lang="en-US" sz="2400" b="0" smtClean="0">
                <a:solidFill>
                  <a:srgbClr val="1C1C1C"/>
                </a:solidFill>
                <a:latin typeface="Tw Cen MT" pitchFamily="34" charset="0"/>
              </a:rPr>
              <a:t>www.carie.org</a:t>
            </a:r>
          </a:p>
          <a:p>
            <a:pPr algn="ctr" eaLnBrk="1" hangingPunct="1">
              <a:buFontTx/>
              <a:buNone/>
            </a:pPr>
            <a:r>
              <a:rPr lang="en-US" sz="2400" b="0" smtClean="0">
                <a:solidFill>
                  <a:srgbClr val="1C1C1C"/>
                </a:solidFill>
                <a:latin typeface="Tw Cen MT" pitchFamily="34" charset="0"/>
              </a:rPr>
              <a:t>Visit CARIE’s website to sign up for CARIE’s newsletter and join us on Facebook and Twitter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t>Thank You</a:t>
            </a:r>
          </a:p>
        </p:txBody>
      </p:sp>
      <p:sp>
        <p:nvSpPr>
          <p:cNvPr id="31746" name="Content Placeholder 2"/>
          <p:cNvSpPr>
            <a:spLocks noGrp="1"/>
          </p:cNvSpPr>
          <p:nvPr>
            <p:ph idx="1"/>
          </p:nvPr>
        </p:nvSpPr>
        <p:spPr>
          <a:xfrm>
            <a:off x="304800" y="914400"/>
            <a:ext cx="8382000" cy="5211763"/>
          </a:xfrm>
        </p:spPr>
        <p:txBody>
          <a:bodyPr/>
          <a:lstStyle/>
          <a:p>
            <a:pPr algn="ctr" eaLnBrk="1" hangingPunct="1"/>
            <a:endParaRPr lang="en-US" smtClean="0">
              <a:solidFill>
                <a:srgbClr val="1C1C1C"/>
              </a:solidFill>
            </a:endParaRPr>
          </a:p>
          <a:p>
            <a:pPr algn="ctr" eaLnBrk="1" hangingPunct="1"/>
            <a:endParaRPr lang="en-US" smtClean="0">
              <a:solidFill>
                <a:srgbClr val="1C1C1C"/>
              </a:solidFill>
            </a:endParaRPr>
          </a:p>
          <a:p>
            <a:pPr algn="ctr" eaLnBrk="1" hangingPunct="1">
              <a:buFontTx/>
              <a:buNone/>
            </a:pPr>
            <a:endParaRPr lang="en-US" smtClean="0">
              <a:solidFill>
                <a:srgbClr val="1C1C1C"/>
              </a:solidFill>
            </a:endParaRPr>
          </a:p>
          <a:p>
            <a:pPr algn="ctr" eaLnBrk="1" hangingPunct="1">
              <a:buFontTx/>
              <a:buNone/>
            </a:pPr>
            <a:r>
              <a:rPr lang="en-US" sz="4000" smtClean="0">
                <a:solidFill>
                  <a:srgbClr val="1C1C1C"/>
                </a:solidFill>
                <a:latin typeface="Tw Cen MT" pitchFamily="34" charset="0"/>
              </a:rPr>
              <a:t>Any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noChangeArrowheads="1"/>
          </p:cNvSpPr>
          <p:nvPr>
            <p:ph type="body" idx="1"/>
          </p:nvPr>
        </p:nvSpPr>
        <p:spPr>
          <a:xfrm>
            <a:off x="1752600" y="1143000"/>
            <a:ext cx="6629400" cy="4343400"/>
          </a:xfrm>
        </p:spPr>
        <p:txBody>
          <a:bodyPr/>
          <a:lstStyle/>
          <a:p>
            <a:pPr eaLnBrk="1" hangingPunct="1">
              <a:buFont typeface="Arial" charset="0"/>
              <a:buChar char="•"/>
            </a:pPr>
            <a:r>
              <a:rPr lang="en-US" sz="2000" b="0" smtClean="0">
                <a:solidFill>
                  <a:srgbClr val="1C1C1C"/>
                </a:solidFill>
                <a:latin typeface="Tw Cen MT" pitchFamily="34" charset="0"/>
              </a:rPr>
              <a:t>CARIE, the Center for Advocacy for the Rights and Interests of the Elderly, is a private, non-profit organization that has been dedicated to improving the well-being, rights and autonomy of older persons through advocacy, education, and action since 1977.</a:t>
            </a:r>
          </a:p>
          <a:p>
            <a:pPr eaLnBrk="1" hangingPunct="1">
              <a:buFontTx/>
              <a:buNone/>
            </a:pPr>
            <a:endParaRPr lang="en-US" sz="2000" b="0" smtClean="0">
              <a:solidFill>
                <a:srgbClr val="1C1C1C"/>
              </a:solidFill>
              <a:latin typeface="Tw Cen MT" pitchFamily="34" charset="0"/>
            </a:endParaRPr>
          </a:p>
          <a:p>
            <a:pPr eaLnBrk="1" hangingPunct="1">
              <a:buFontTx/>
              <a:buChar char="•"/>
            </a:pPr>
            <a:r>
              <a:rPr lang="en-US" sz="2000" b="0" smtClean="0">
                <a:solidFill>
                  <a:srgbClr val="1C1C1C"/>
                </a:solidFill>
                <a:latin typeface="Tw Cen MT" pitchFamily="34" charset="0"/>
              </a:rPr>
              <a:t>In 1997, CARIE received the grant to be the SMP for the state of PA. The mission of the Senior Medicare Patrol is to empower elders to protect themselves against health care fraud, scams, and abuse.</a:t>
            </a:r>
          </a:p>
          <a:p>
            <a:pPr eaLnBrk="1" hangingPunct="1">
              <a:buFontTx/>
              <a:buNone/>
            </a:pPr>
            <a:endParaRPr lang="en-US" sz="2000" b="0" smtClean="0">
              <a:solidFill>
                <a:srgbClr val="1C1C1C"/>
              </a:solidFill>
              <a:latin typeface="Tw Cen MT" pitchFamily="34" charset="0"/>
            </a:endParaRPr>
          </a:p>
          <a:p>
            <a:pPr eaLnBrk="1" hangingPunct="1">
              <a:buFontTx/>
              <a:buChar char="•"/>
            </a:pPr>
            <a:r>
              <a:rPr lang="en-US" sz="2000" b="0" smtClean="0">
                <a:solidFill>
                  <a:srgbClr val="1C1C1C"/>
                </a:solidFill>
                <a:latin typeface="Tw Cen MT" pitchFamily="34" charset="0"/>
              </a:rPr>
              <a:t>There are SMP fraud prevention programs in every state, District of Columbia, and U.S. territories.</a:t>
            </a:r>
          </a:p>
        </p:txBody>
      </p:sp>
      <p:sp>
        <p:nvSpPr>
          <p:cNvPr id="14338" name="TextBox 3"/>
          <p:cNvSpPr txBox="1">
            <a:spLocks noChangeArrowheads="1"/>
          </p:cNvSpPr>
          <p:nvPr/>
        </p:nvSpPr>
        <p:spPr bwMode="auto">
          <a:xfrm>
            <a:off x="1752600" y="228600"/>
            <a:ext cx="6553200" cy="461963"/>
          </a:xfrm>
          <a:prstGeom prst="rect">
            <a:avLst/>
          </a:prstGeom>
          <a:noFill/>
          <a:ln w="9525">
            <a:noFill/>
            <a:miter lim="800000"/>
            <a:headEnd/>
            <a:tailEnd/>
          </a:ln>
        </p:spPr>
        <p:txBody>
          <a:bodyPr>
            <a:spAutoFit/>
          </a:bodyPr>
          <a:lstStyle/>
          <a:p>
            <a:pPr eaLnBrk="0" hangingPunct="0"/>
            <a:r>
              <a:rPr lang="en-US" sz="2400">
                <a:latin typeface="Tw Cen MT" pitchFamily="34" charset="0"/>
              </a:rPr>
              <a:t>CARIE and The Pennsylvania Senior Medicare Patrol</a:t>
            </a: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sz="2400" smtClean="0">
                <a:solidFill>
                  <a:schemeClr val="tx1"/>
                </a:solidFill>
                <a:latin typeface="Tw Cen MT" pitchFamily="34" charset="0"/>
              </a:rPr>
              <a:t>          The Impact of Fraud and Abuse on Beneficiaries</a:t>
            </a:r>
          </a:p>
        </p:txBody>
      </p:sp>
      <p:sp>
        <p:nvSpPr>
          <p:cNvPr id="15362" name="Rectangle 3"/>
          <p:cNvSpPr>
            <a:spLocks noGrp="1" noChangeArrowheads="1"/>
          </p:cNvSpPr>
          <p:nvPr>
            <p:ph type="body" idx="1"/>
          </p:nvPr>
        </p:nvSpPr>
        <p:spPr>
          <a:xfrm>
            <a:off x="1600200" y="914400"/>
            <a:ext cx="7239000" cy="5211763"/>
          </a:xfrm>
        </p:spPr>
        <p:txBody>
          <a:bodyPr/>
          <a:lstStyle/>
          <a:p>
            <a:pPr eaLnBrk="1" hangingPunct="1">
              <a:buFontTx/>
              <a:buChar char="•"/>
            </a:pPr>
            <a:endParaRPr lang="en-US" sz="2000" b="0" smtClean="0">
              <a:solidFill>
                <a:srgbClr val="1C1C1C"/>
              </a:solidFill>
              <a:latin typeface="Tw Cen MT" pitchFamily="34" charset="0"/>
            </a:endParaRPr>
          </a:p>
          <a:p>
            <a:pPr eaLnBrk="1" hangingPunct="1">
              <a:buFontTx/>
              <a:buNone/>
            </a:pPr>
            <a:r>
              <a:rPr lang="en-US" sz="2200" b="0" smtClean="0">
                <a:solidFill>
                  <a:srgbClr val="1C1C1C"/>
                </a:solidFill>
                <a:latin typeface="Tw Cen MT" pitchFamily="34" charset="0"/>
              </a:rPr>
              <a:t>Healthcare fraud is not just about the government losing</a:t>
            </a:r>
          </a:p>
          <a:p>
            <a:pPr eaLnBrk="1" hangingPunct="1">
              <a:buFontTx/>
              <a:buNone/>
            </a:pPr>
            <a:r>
              <a:rPr lang="en-US" sz="2200" b="0" smtClean="0">
                <a:solidFill>
                  <a:srgbClr val="1C1C1C"/>
                </a:solidFill>
                <a:latin typeface="Tw Cen MT" pitchFamily="34" charset="0"/>
              </a:rPr>
              <a:t>money…</a:t>
            </a:r>
          </a:p>
          <a:p>
            <a:pPr eaLnBrk="1" hangingPunct="1">
              <a:buFontTx/>
              <a:buChar char="•"/>
            </a:pPr>
            <a:endParaRPr lang="en-US" sz="2200" b="0" smtClean="0">
              <a:solidFill>
                <a:srgbClr val="1C1C1C"/>
              </a:solidFill>
              <a:latin typeface="Tw Cen MT" pitchFamily="34" charset="0"/>
            </a:endParaRPr>
          </a:p>
          <a:p>
            <a:pPr eaLnBrk="1" hangingPunct="1">
              <a:buFontTx/>
              <a:buChar char="•"/>
            </a:pPr>
            <a:r>
              <a:rPr lang="en-US" sz="2200" b="0" smtClean="0">
                <a:solidFill>
                  <a:srgbClr val="1C1C1C"/>
                </a:solidFill>
                <a:latin typeface="Tw Cen MT" pitchFamily="34" charset="0"/>
              </a:rPr>
              <a:t>Beneficiaries can become victims of identity theft, have their good credit damaged, have their bank accounts cleaned out, and incur large out of pocket expenses like lost wages, legal fees and other charges</a:t>
            </a:r>
          </a:p>
          <a:p>
            <a:pPr eaLnBrk="1" hangingPunct="1">
              <a:buFontTx/>
              <a:buNone/>
            </a:pPr>
            <a:endParaRPr lang="en-US" sz="2200" b="0" smtClean="0">
              <a:solidFill>
                <a:srgbClr val="1C1C1C"/>
              </a:solidFill>
              <a:latin typeface="Tw Cen MT" pitchFamily="34" charset="0"/>
            </a:endParaRPr>
          </a:p>
          <a:p>
            <a:pPr eaLnBrk="1" hangingPunct="1">
              <a:buFontTx/>
              <a:buChar char="•"/>
            </a:pPr>
            <a:r>
              <a:rPr lang="en-US" sz="2200" b="0" smtClean="0">
                <a:solidFill>
                  <a:srgbClr val="1C1C1C"/>
                </a:solidFill>
                <a:latin typeface="Tw Cen MT" pitchFamily="34" charset="0"/>
              </a:rPr>
              <a:t>People can also lose access to care, be denied necessary care, suffer inappropriate or low quality care, lose benefits, get stuck with bad equipment, the wrong drugs or other things they don’t need.</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1" hangingPunct="1"/>
            <a:r>
              <a:rPr lang="en-US" sz="2800" smtClean="0">
                <a:latin typeface="Tw Cen MT" pitchFamily="34" charset="0"/>
              </a:rPr>
              <a:t>       What Does Healthcare Fraud Look Like?</a:t>
            </a:r>
          </a:p>
        </p:txBody>
      </p:sp>
      <p:sp>
        <p:nvSpPr>
          <p:cNvPr id="16386" name="Rectangle 3"/>
          <p:cNvSpPr>
            <a:spLocks noGrp="1" noChangeArrowheads="1"/>
          </p:cNvSpPr>
          <p:nvPr>
            <p:ph type="body" idx="1"/>
          </p:nvPr>
        </p:nvSpPr>
        <p:spPr/>
        <p:txBody>
          <a:bodyPr/>
          <a:lstStyle/>
          <a:p>
            <a:pPr eaLnBrk="1" hangingPunct="1">
              <a:lnSpc>
                <a:spcPct val="90000"/>
              </a:lnSpc>
              <a:buFontTx/>
              <a:buNone/>
            </a:pPr>
            <a:r>
              <a:rPr lang="en-US" sz="2400" b="0" smtClean="0">
                <a:solidFill>
                  <a:srgbClr val="1C1C1C"/>
                </a:solidFill>
                <a:latin typeface="Tw Cen MT" pitchFamily="34" charset="0"/>
              </a:rPr>
              <a:t>A short list:</a:t>
            </a:r>
          </a:p>
          <a:p>
            <a:pPr eaLnBrk="1" hangingPunct="1">
              <a:lnSpc>
                <a:spcPct val="90000"/>
              </a:lnSpc>
              <a:buFontTx/>
              <a:buNone/>
            </a:pPr>
            <a:endParaRPr lang="en-US" sz="2300" b="0" smtClean="0">
              <a:solidFill>
                <a:srgbClr val="1C1C1C"/>
              </a:solidFill>
              <a:latin typeface="Tw Cen MT" pitchFamily="34" charset="0"/>
            </a:endParaRPr>
          </a:p>
          <a:p>
            <a:pPr eaLnBrk="1" hangingPunct="1">
              <a:lnSpc>
                <a:spcPct val="90000"/>
              </a:lnSpc>
              <a:buFontTx/>
              <a:buChar char="•"/>
            </a:pPr>
            <a:r>
              <a:rPr lang="en-US" sz="2300" b="0" smtClean="0">
                <a:solidFill>
                  <a:srgbClr val="1C1C1C"/>
                </a:solidFill>
                <a:latin typeface="Tw Cen MT" pitchFamily="34" charset="0"/>
              </a:rPr>
              <a:t>Theft and use of a beneficiary’s Medicare card/number or bank account information</a:t>
            </a:r>
          </a:p>
          <a:p>
            <a:pPr eaLnBrk="1" hangingPunct="1">
              <a:lnSpc>
                <a:spcPct val="90000"/>
              </a:lnSpc>
              <a:buFontTx/>
              <a:buNone/>
            </a:pPr>
            <a:endParaRPr lang="en-US" sz="2300" b="0" smtClean="0">
              <a:solidFill>
                <a:srgbClr val="1C1C1C"/>
              </a:solidFill>
              <a:latin typeface="Tw Cen MT" pitchFamily="34" charset="0"/>
            </a:endParaRPr>
          </a:p>
          <a:p>
            <a:pPr eaLnBrk="1" hangingPunct="1">
              <a:lnSpc>
                <a:spcPct val="90000"/>
              </a:lnSpc>
              <a:buFontTx/>
              <a:buChar char="•"/>
            </a:pPr>
            <a:r>
              <a:rPr lang="en-US" sz="2300" b="0" smtClean="0">
                <a:solidFill>
                  <a:srgbClr val="1C1C1C"/>
                </a:solidFill>
                <a:latin typeface="Tw Cen MT" pitchFamily="34" charset="0"/>
              </a:rPr>
              <a:t>Scammers obtaining personal information through deceptive means</a:t>
            </a:r>
          </a:p>
          <a:p>
            <a:pPr eaLnBrk="1" hangingPunct="1">
              <a:lnSpc>
                <a:spcPct val="90000"/>
              </a:lnSpc>
              <a:buFontTx/>
              <a:buNone/>
            </a:pPr>
            <a:endParaRPr lang="en-US" sz="2300" b="0" smtClean="0">
              <a:solidFill>
                <a:srgbClr val="1C1C1C"/>
              </a:solidFill>
              <a:latin typeface="Tw Cen MT" pitchFamily="34" charset="0"/>
            </a:endParaRPr>
          </a:p>
          <a:p>
            <a:pPr eaLnBrk="1" hangingPunct="1">
              <a:lnSpc>
                <a:spcPct val="90000"/>
              </a:lnSpc>
              <a:buFontTx/>
              <a:buChar char="•"/>
            </a:pPr>
            <a:r>
              <a:rPr lang="en-US" sz="2300" b="0" smtClean="0">
                <a:solidFill>
                  <a:srgbClr val="1C1C1C"/>
                </a:solidFill>
                <a:latin typeface="Tw Cen MT" pitchFamily="34" charset="0"/>
              </a:rPr>
              <a:t>Scammers paying beneficiaries kickbacks/bribes for use of Medicare number</a:t>
            </a:r>
          </a:p>
          <a:p>
            <a:pPr eaLnBrk="1" hangingPunct="1">
              <a:lnSpc>
                <a:spcPct val="90000"/>
              </a:lnSpc>
              <a:buFontTx/>
              <a:buNone/>
            </a:pPr>
            <a:endParaRPr lang="en-US" sz="2300" b="0" smtClean="0">
              <a:solidFill>
                <a:srgbClr val="1C1C1C"/>
              </a:solidFill>
              <a:latin typeface="Tw Cen MT" pitchFamily="34" charset="0"/>
            </a:endParaRPr>
          </a:p>
          <a:p>
            <a:pPr eaLnBrk="1" hangingPunct="1">
              <a:lnSpc>
                <a:spcPct val="90000"/>
              </a:lnSpc>
              <a:buFontTx/>
              <a:buChar char="•"/>
            </a:pPr>
            <a:r>
              <a:rPr lang="en-US" sz="2300" b="0" smtClean="0">
                <a:solidFill>
                  <a:srgbClr val="1C1C1C"/>
                </a:solidFill>
                <a:latin typeface="Tw Cen MT" pitchFamily="34" charset="0"/>
              </a:rPr>
              <a:t>Providers billing for services or supplies never received </a:t>
            </a:r>
          </a:p>
          <a:p>
            <a:pPr eaLnBrk="1" hangingPunct="1">
              <a:lnSpc>
                <a:spcPct val="90000"/>
              </a:lnSpc>
              <a:buFontTx/>
              <a:buNone/>
            </a:pPr>
            <a:endParaRPr lang="en-US" sz="2300" b="0" smtClean="0">
              <a:solidFill>
                <a:srgbClr val="1C1C1C"/>
              </a:solidFill>
              <a:latin typeface="Tw Cen MT" pitchFamily="34" charset="0"/>
            </a:endParaRPr>
          </a:p>
          <a:p>
            <a:pPr eaLnBrk="1" hangingPunct="1">
              <a:lnSpc>
                <a:spcPct val="90000"/>
              </a:lnSpc>
              <a:buFontTx/>
              <a:buNone/>
            </a:pPr>
            <a:endParaRPr lang="en-US" sz="1400" b="0" smtClean="0">
              <a:solidFill>
                <a:srgbClr val="1C1C1C"/>
              </a:solidFill>
              <a:latin typeface="Tw Cen MT" pitchFamily="34" charset="0"/>
            </a:endParaRPr>
          </a:p>
          <a:p>
            <a:pPr eaLnBrk="1" hangingPunct="1">
              <a:lnSpc>
                <a:spcPct val="90000"/>
              </a:lnSpc>
              <a:buFontTx/>
              <a:buNone/>
            </a:pPr>
            <a:endParaRPr lang="en-US" sz="1400" b="0" smtClean="0">
              <a:solidFill>
                <a:srgbClr val="1C1C1C"/>
              </a:solidFill>
              <a:latin typeface="Tw Cen MT" pitchFamily="34" charset="0"/>
            </a:endParaRPr>
          </a:p>
          <a:p>
            <a:pPr eaLnBrk="1" hangingPunct="1">
              <a:lnSpc>
                <a:spcPct val="90000"/>
              </a:lnSpc>
              <a:buFontTx/>
              <a:buNone/>
            </a:pPr>
            <a:endParaRPr lang="en-US" sz="1400" b="0" smtClean="0">
              <a:solidFill>
                <a:srgbClr val="1C1C1C"/>
              </a:solidFill>
              <a:latin typeface="Tw Cen MT" pitchFamily="34" charset="0"/>
            </a:endParaRPr>
          </a:p>
          <a:p>
            <a:pPr eaLnBrk="1" hangingPunct="1">
              <a:lnSpc>
                <a:spcPct val="90000"/>
              </a:lnSpc>
              <a:buFontTx/>
              <a:buNone/>
            </a:pPr>
            <a:endParaRPr lang="en-US" sz="1400" b="0" smtClean="0">
              <a:solidFill>
                <a:srgbClr val="1C1C1C"/>
              </a:solidFill>
              <a:latin typeface="Tw Cen MT" pitchFamily="34" charset="0"/>
            </a:endParaRPr>
          </a:p>
          <a:p>
            <a:pPr eaLnBrk="1" hangingPunct="1">
              <a:lnSpc>
                <a:spcPct val="90000"/>
              </a:lnSpc>
              <a:buFontTx/>
              <a:buNone/>
            </a:pPr>
            <a:endParaRPr lang="en-US" sz="2200" b="0" smtClean="0">
              <a:solidFill>
                <a:srgbClr val="1C1C1C"/>
              </a:solidFill>
              <a:latin typeface="Tw Cen MT"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Country</a:t>
            </a:r>
          </a:p>
        </p:txBody>
      </p:sp>
      <p:sp>
        <p:nvSpPr>
          <p:cNvPr id="17410" name="Rectangle 3"/>
          <p:cNvSpPr>
            <a:spLocks noGrp="1" noChangeArrowheads="1"/>
          </p:cNvSpPr>
          <p:nvPr>
            <p:ph type="body" idx="1"/>
          </p:nvPr>
        </p:nvSpPr>
        <p:spPr/>
        <p:txBody>
          <a:bodyPr/>
          <a:lstStyle/>
          <a:p>
            <a:pPr eaLnBrk="1" hangingPunct="1">
              <a:buFontTx/>
              <a:buNone/>
            </a:pPr>
            <a:endParaRPr lang="en-US" sz="1800" b="0" smtClean="0">
              <a:solidFill>
                <a:srgbClr val="1C1C1C"/>
              </a:solidFill>
              <a:latin typeface="Tw Cen MT" pitchFamily="34" charset="0"/>
            </a:endParaRPr>
          </a:p>
          <a:p>
            <a:pPr eaLnBrk="1" hangingPunct="1">
              <a:buFontTx/>
              <a:buNone/>
            </a:pPr>
            <a:r>
              <a:rPr lang="en-US" sz="2000" b="0" smtClean="0">
                <a:solidFill>
                  <a:srgbClr val="1C1C1C"/>
                </a:solidFill>
                <a:latin typeface="Tw Cen MT" pitchFamily="34" charset="0"/>
              </a:rPr>
              <a:t>$299, $389 or $399 Scams</a:t>
            </a:r>
          </a:p>
          <a:p>
            <a:pPr eaLnBrk="1" hangingPunct="1">
              <a:buFont typeface="Arial" charset="0"/>
              <a:buChar char="•"/>
            </a:pPr>
            <a:r>
              <a:rPr lang="en-US" sz="1800" b="0" smtClean="0">
                <a:solidFill>
                  <a:srgbClr val="1C1C1C"/>
                </a:solidFill>
                <a:latin typeface="Tw Cen MT" pitchFamily="34" charset="0"/>
              </a:rPr>
              <a:t>In these types of scams, Medicare numbers are not the only goal. The scammers also obtain the beneficiary’s bank account information and use it to take as much money as possible directly from the beneficiary.</a:t>
            </a:r>
          </a:p>
          <a:p>
            <a:pPr eaLnBrk="1" hangingPunct="1">
              <a:buFont typeface="Arial" charset="0"/>
              <a:buChar char="•"/>
            </a:pPr>
            <a:r>
              <a:rPr lang="en-US" sz="1800" b="0" smtClean="0">
                <a:solidFill>
                  <a:srgbClr val="1C1C1C"/>
                </a:solidFill>
                <a:latin typeface="Tw Cen MT" pitchFamily="34" charset="0"/>
              </a:rPr>
              <a:t>Telemarketers/individuals identify themselves as a Prescription Drug Plan.</a:t>
            </a:r>
          </a:p>
          <a:p>
            <a:pPr eaLnBrk="1" hangingPunct="1">
              <a:buFont typeface="Arial" charset="0"/>
              <a:buChar char="•"/>
            </a:pPr>
            <a:r>
              <a:rPr lang="en-US" sz="1800" b="0" smtClean="0">
                <a:solidFill>
                  <a:srgbClr val="1C1C1C"/>
                </a:solidFill>
                <a:latin typeface="Tw Cen MT" pitchFamily="34" charset="0"/>
              </a:rPr>
              <a:t>Caller offers a Prescription Drug Plan that will provide a one year supply of prescription drugs for one payment of $299, $389, or $399.</a:t>
            </a:r>
          </a:p>
          <a:p>
            <a:pPr eaLnBrk="1" hangingPunct="1">
              <a:buFont typeface="Arial" charset="0"/>
              <a:buChar char="•"/>
            </a:pPr>
            <a:r>
              <a:rPr lang="en-US" sz="1800" b="0" smtClean="0">
                <a:solidFill>
                  <a:srgbClr val="1C1C1C"/>
                </a:solidFill>
                <a:latin typeface="Tw Cen MT" pitchFamily="34" charset="0"/>
              </a:rPr>
              <a:t>The beneficiary is told payment can only be made by automatic withdrawal. The beneficiary is asked for his/her Medicare and/or Medicaid and bank account numbers so the plan can start the first of the month.</a:t>
            </a:r>
          </a:p>
          <a:p>
            <a:pPr eaLnBrk="1" hangingPunct="1">
              <a:buFont typeface="Arial" charset="0"/>
              <a:buChar char="•"/>
            </a:pPr>
            <a:r>
              <a:rPr lang="en-US" sz="1800" b="0" smtClean="0">
                <a:solidFill>
                  <a:srgbClr val="1C1C1C"/>
                </a:solidFill>
                <a:latin typeface="Tw Cen MT" pitchFamily="34" charset="0"/>
              </a:rPr>
              <a:t>The money is withdrawn with no prescription drugs delivered, or the bank account is cleaned out.</a:t>
            </a:r>
          </a:p>
          <a:p>
            <a:pPr eaLnBrk="1" hangingPunct="1">
              <a:buFontTx/>
              <a:buNone/>
            </a:pPr>
            <a:endParaRPr lang="en-US" sz="280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Country</a:t>
            </a:r>
          </a:p>
        </p:txBody>
      </p:sp>
      <p:sp>
        <p:nvSpPr>
          <p:cNvPr id="18434" name="Rectangle 3"/>
          <p:cNvSpPr>
            <a:spLocks noGrp="1" noChangeArrowheads="1"/>
          </p:cNvSpPr>
          <p:nvPr>
            <p:ph type="body" idx="1"/>
          </p:nvPr>
        </p:nvSpPr>
        <p:spPr/>
        <p:txBody>
          <a:bodyPr/>
          <a:lstStyle/>
          <a:p>
            <a:pP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Telemarketing/Boiler Room Scams</a:t>
            </a:r>
          </a:p>
          <a:p>
            <a:pPr eaLnBrk="1" hangingPunct="1">
              <a:buFontTx/>
              <a:buNone/>
            </a:pPr>
            <a:endParaRPr lang="en-US" sz="2400" b="0" smtClean="0">
              <a:solidFill>
                <a:srgbClr val="1C1C1C"/>
              </a:solidFill>
              <a:latin typeface="Tw Cen MT" pitchFamily="34" charset="0"/>
            </a:endParaRPr>
          </a:p>
          <a:p>
            <a:pPr eaLnBrk="1" hangingPunct="1">
              <a:buFont typeface="Arial" charset="0"/>
              <a:buChar char="•"/>
            </a:pPr>
            <a:r>
              <a:rPr lang="en-US" sz="2200" b="0" smtClean="0">
                <a:solidFill>
                  <a:srgbClr val="1C1C1C"/>
                </a:solidFill>
                <a:latin typeface="Tw Cen MT" pitchFamily="34" charset="0"/>
              </a:rPr>
              <a:t>In Telemarketer/Boiler Room Scams, the telephone is used to obtain Medicare numbers.</a:t>
            </a:r>
          </a:p>
          <a:p>
            <a:pPr eaLnBrk="1" hangingPunct="1">
              <a:buFont typeface="Arial" charset="0"/>
              <a:buChar char="•"/>
            </a:pPr>
            <a:r>
              <a:rPr lang="en-US" sz="2200" b="0" smtClean="0">
                <a:solidFill>
                  <a:srgbClr val="1C1C1C"/>
                </a:solidFill>
                <a:latin typeface="Tw Cen MT" pitchFamily="34" charset="0"/>
              </a:rPr>
              <a:t>Telemarketing companies identify specific targets through mailing lists and contact consumers.</a:t>
            </a:r>
          </a:p>
          <a:p>
            <a:pPr eaLnBrk="1" hangingPunct="1">
              <a:buFont typeface="Arial" charset="0"/>
              <a:buChar char="•"/>
            </a:pPr>
            <a:r>
              <a:rPr lang="en-US" sz="2200" b="0" smtClean="0">
                <a:solidFill>
                  <a:srgbClr val="1C1C1C"/>
                </a:solidFill>
                <a:latin typeface="Tw Cen MT" pitchFamily="34" charset="0"/>
              </a:rPr>
              <a:t>Caller uses a high-pressure sales pitch to obtain Medicare, Medicaid, SSN, or private insurance information. Sales pitch deliberately confuses people into believing the caller represents the government or private insurers.</a:t>
            </a:r>
          </a:p>
          <a:p>
            <a:pPr eaLnBrk="1" hangingPunct="1">
              <a:buFontTx/>
              <a:buNone/>
            </a:pPr>
            <a:endParaRPr lang="en-US" sz="280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sz="2400" smtClean="0">
                <a:latin typeface="Tw Cen MT" pitchFamily="34" charset="0"/>
              </a:rPr>
              <a:t>      Case Examples From Around the Country</a:t>
            </a:r>
            <a:endParaRPr lang="en-US" sz="2700" smtClean="0">
              <a:latin typeface="Tw Cen MT" pitchFamily="34" charset="0"/>
            </a:endParaRPr>
          </a:p>
        </p:txBody>
      </p:sp>
      <p:sp>
        <p:nvSpPr>
          <p:cNvPr id="19458" name="Rectangle 3"/>
          <p:cNvSpPr>
            <a:spLocks noGrp="1" noChangeArrowheads="1"/>
          </p:cNvSpPr>
          <p:nvPr>
            <p:ph type="body" idx="1"/>
          </p:nvPr>
        </p:nvSpPr>
        <p:spPr>
          <a:xfrm>
            <a:off x="1600200" y="1066800"/>
            <a:ext cx="7086600" cy="5059363"/>
          </a:xfrm>
        </p:spPr>
        <p:txBody>
          <a:bodyPr/>
          <a:lstStyle/>
          <a:p>
            <a:pPr eaLnBrk="1" hangingPunct="1">
              <a:lnSpc>
                <a:spcPct val="90000"/>
              </a:lnSpc>
              <a:buFontTx/>
              <a:buNone/>
            </a:pPr>
            <a:endParaRPr lang="en-US" sz="2800" b="0" smtClean="0">
              <a:solidFill>
                <a:srgbClr val="1C1C1C"/>
              </a:solidFill>
              <a:latin typeface="Tw Cen MT" pitchFamily="34" charset="0"/>
            </a:endParaRPr>
          </a:p>
          <a:p>
            <a:pPr eaLnBrk="1" hangingPunct="1">
              <a:lnSpc>
                <a:spcPct val="90000"/>
              </a:lnSpc>
              <a:buFontTx/>
              <a:buNone/>
            </a:pPr>
            <a:r>
              <a:rPr lang="en-US" sz="2800" b="0" smtClean="0">
                <a:solidFill>
                  <a:srgbClr val="1C1C1C"/>
                </a:solidFill>
                <a:latin typeface="Tw Cen MT" pitchFamily="34" charset="0"/>
              </a:rPr>
              <a:t>   </a:t>
            </a:r>
          </a:p>
          <a:p>
            <a:pPr eaLnBrk="1" hangingPunct="1">
              <a:lnSpc>
                <a:spcPct val="90000"/>
              </a:lnSpc>
              <a:buFontTx/>
              <a:buNone/>
            </a:pPr>
            <a:endParaRPr lang="en-US" sz="2800" b="0" smtClean="0">
              <a:solidFill>
                <a:srgbClr val="1C1C1C"/>
              </a:solidFill>
              <a:latin typeface="Tw Cen MT" pitchFamily="34" charset="0"/>
            </a:endParaRPr>
          </a:p>
          <a:p>
            <a:pPr eaLnBrk="1" hangingPunct="1">
              <a:lnSpc>
                <a:spcPct val="90000"/>
              </a:lnSpc>
              <a:buFontTx/>
              <a:buNone/>
            </a:pPr>
            <a:r>
              <a:rPr lang="en-US" sz="2800" b="0" smtClean="0">
                <a:solidFill>
                  <a:srgbClr val="1C1C1C"/>
                </a:solidFill>
                <a:latin typeface="Tw Cen MT" pitchFamily="34" charset="0"/>
              </a:rPr>
              <a:t>   A fake “Veterans Affairs” organization that is not affiliated with the Federal government misleads veterans into providing personal information.</a:t>
            </a:r>
            <a:endParaRPr lang="en-US" sz="2800" smtClean="0">
              <a:solidFill>
                <a:srgbClr val="1C1C1C"/>
              </a:solidFill>
              <a:latin typeface="Tw Cen MT"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z="2600" smtClean="0">
                <a:latin typeface="Tw Cen MT" pitchFamily="34" charset="0"/>
              </a:rPr>
              <a:t>         Case Examples From Around the State</a:t>
            </a:r>
            <a:endParaRPr lang="en-US" sz="2600" smtClean="0"/>
          </a:p>
        </p:txBody>
      </p:sp>
      <p:sp>
        <p:nvSpPr>
          <p:cNvPr id="20482" name="Content Placeholder 2"/>
          <p:cNvSpPr>
            <a:spLocks noGrp="1"/>
          </p:cNvSpPr>
          <p:nvPr>
            <p:ph idx="1"/>
          </p:nvPr>
        </p:nvSpPr>
        <p:spPr>
          <a:xfrm>
            <a:off x="1600200" y="914400"/>
            <a:ext cx="7086600" cy="5410200"/>
          </a:xfrm>
        </p:spPr>
        <p:txBody>
          <a:bodyPr/>
          <a:lstStyle/>
          <a:p>
            <a:pP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Philadelphia, southern New Jersey, and Delaware</a:t>
            </a:r>
          </a:p>
          <a:p>
            <a:pPr algn="ct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    A caller to the PA-SMP reported a durable medical equipment provider that was dropping off scooters to people in exchange for Medicare numbers.  The caller refused the scooter and threatened to call the police.  Despite her refusal, the provider still managed to get her Medicare number and billed $5000 for a scooter.  The provider is currently under indictment due to an FBI investigation.</a:t>
            </a:r>
          </a:p>
          <a:p>
            <a:pPr eaLnBrk="1" hangingPunct="1"/>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pPr eaLnBrk="1" hangingPunct="1"/>
            <a:r>
              <a:rPr lang="en-US" sz="2600" smtClean="0">
                <a:latin typeface="Tw Cen MT" pitchFamily="34" charset="0"/>
              </a:rPr>
              <a:t>     Case Examples From Around the State</a:t>
            </a:r>
          </a:p>
        </p:txBody>
      </p:sp>
      <p:sp>
        <p:nvSpPr>
          <p:cNvPr id="21506" name="Rectangle 3"/>
          <p:cNvSpPr>
            <a:spLocks noGrp="1" noChangeArrowheads="1"/>
          </p:cNvSpPr>
          <p:nvPr>
            <p:ph type="body" idx="1"/>
          </p:nvPr>
        </p:nvSpPr>
        <p:spPr/>
        <p:txBody>
          <a:bodyPr/>
          <a:lstStyle/>
          <a:p>
            <a:pP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Allegheny county</a:t>
            </a:r>
          </a:p>
          <a:p>
            <a:pPr eaLnBrk="1" hangingPunct="1">
              <a:buFontTx/>
              <a:buNone/>
            </a:pPr>
            <a:endParaRPr lang="en-US" sz="2400" b="0" smtClean="0">
              <a:solidFill>
                <a:srgbClr val="1C1C1C"/>
              </a:solidFill>
              <a:latin typeface="Tw Cen MT" pitchFamily="34" charset="0"/>
            </a:endParaRPr>
          </a:p>
          <a:p>
            <a:pPr eaLnBrk="1" hangingPunct="1">
              <a:buFontTx/>
              <a:buNone/>
            </a:pPr>
            <a:r>
              <a:rPr lang="en-US" sz="2400" b="0" smtClean="0">
                <a:solidFill>
                  <a:srgbClr val="1C1C1C"/>
                </a:solidFill>
                <a:latin typeface="Tw Cen MT" pitchFamily="34" charset="0"/>
              </a:rPr>
              <a:t>    The SMP was alerted to a scam in Allegheny County.  A woman identifying herself as a Medicare employee called a Medicare beneficiary on the telephone.  The caller said that she needed to come to the beneficiary’s home and have her sign some papers.  The caller claimed this was a new program in Medicare. </a:t>
            </a:r>
          </a:p>
          <a:p>
            <a:pPr eaLnBrk="1" hangingPunct="1">
              <a:buFontTx/>
              <a:buNone/>
            </a:pPr>
            <a:endParaRPr lang="en-US" sz="2800" smtClean="0">
              <a:solidFill>
                <a:srgbClr val="1C1C1C"/>
              </a:solidFill>
              <a:latin typeface="Tw Cen MT" pitchFamily="34" charset="0"/>
            </a:endParaRPr>
          </a:p>
          <a:p>
            <a:pPr eaLnBrk="1" hangingPunct="1"/>
            <a:endParaRPr lang="en-US" b="0" smtClean="0">
              <a:solidFill>
                <a:srgbClr val="1C1C1C"/>
              </a:solidFill>
              <a:latin typeface="Tw Cen MT" pitchFamily="34" charset="0"/>
            </a:endParaRPr>
          </a:p>
        </p:txBody>
      </p:sp>
    </p:spTree>
  </p:cSld>
  <p:clrMapOvr>
    <a:masterClrMapping/>
  </p:clrMapOvr>
</p:sld>
</file>

<file path=ppt/theme/theme1.xml><?xml version="1.0" encoding="utf-8"?>
<a:theme xmlns:a="http://schemas.openxmlformats.org/drawingml/2006/main" name="Seashell visions design template">
  <a:themeElements>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fontScheme name="Seashell vision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entury Gothic" pitchFamily="34" charset="0"/>
          </a:defRPr>
        </a:defPPr>
      </a:lstStyle>
    </a:lnDef>
  </a:objectDefaults>
  <a:extraClrSchemeLst>
    <a:extraClrScheme>
      <a:clrScheme name="Seashell vision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ashell vision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ashell vision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ashell vision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ashell vision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ashell vision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ashell vision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ashell vision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ashell visions design template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ashell visions design template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ashell visions design template 12">
        <a:dk1>
          <a:srgbClr val="336699"/>
        </a:dk1>
        <a:lt1>
          <a:srgbClr val="EAEAEA"/>
        </a:lt1>
        <a:dk2>
          <a:srgbClr val="000000"/>
        </a:dk2>
        <a:lt2>
          <a:srgbClr val="E3EBF1"/>
        </a:lt2>
        <a:accent1>
          <a:srgbClr val="003399"/>
        </a:accent1>
        <a:accent2>
          <a:srgbClr val="468A4B"/>
        </a:accent2>
        <a:accent3>
          <a:srgbClr val="AAAAAA"/>
        </a:accent3>
        <a:accent4>
          <a:srgbClr val="C8C8C8"/>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1881</TotalTime>
  <Words>1418</Words>
  <Application>Microsoft Office PowerPoint</Application>
  <PresentationFormat>On-screen Show (4:3)</PresentationFormat>
  <Paragraphs>141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Seashell visions design template</vt:lpstr>
      <vt:lpstr>Slide 1</vt:lpstr>
      <vt:lpstr>Slide 2</vt:lpstr>
      <vt:lpstr>          The Impact of Fraud and Abuse on Beneficiaries</vt:lpstr>
      <vt:lpstr>       What Does Healthcare Fraud Look Like?</vt:lpstr>
      <vt:lpstr>     Case Examples From Around the Country</vt:lpstr>
      <vt:lpstr>     Case Examples From Around the Country</vt:lpstr>
      <vt:lpstr>      Case Examples From Around the Country</vt:lpstr>
      <vt:lpstr>         Case Examples From Around the State</vt:lpstr>
      <vt:lpstr>     Case Examples From Around the State</vt:lpstr>
      <vt:lpstr>           Case Examples From Around the State</vt:lpstr>
      <vt:lpstr>        Case Examples From Around the State</vt:lpstr>
      <vt:lpstr>       Case Examples From Around the State</vt:lpstr>
      <vt:lpstr>      Case Examples From Around the State</vt:lpstr>
      <vt:lpstr>        What You Should Know To Help Your Clients</vt:lpstr>
      <vt:lpstr>      What You Should Know To Help Your Clients</vt:lpstr>
      <vt:lpstr>      What You Should Know To Help Your Clients</vt:lpstr>
      <vt:lpstr>Where To Report Healthcare Fraud</vt:lpstr>
      <vt:lpstr>Pennsylvania SMP</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Rebecca Nurick</dc:creator>
  <cp:lastModifiedBy>Kathy Cubit</cp:lastModifiedBy>
  <cp:revision>178</cp:revision>
  <cp:lastPrinted>1601-01-01T00:00:00Z</cp:lastPrinted>
  <dcterms:created xsi:type="dcterms:W3CDTF">2009-05-19T20:55:12Z</dcterms:created>
  <dcterms:modified xsi:type="dcterms:W3CDTF">2011-11-10T20:13:18Z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TC010902871033</vt:lpwstr>
  </property>
</Properties>
</file>